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60" r:id="rId2"/>
    <p:sldId id="267" r:id="rId3"/>
    <p:sldId id="345" r:id="rId4"/>
    <p:sldId id="346" r:id="rId5"/>
    <p:sldId id="349" r:id="rId6"/>
    <p:sldId id="350" r:id="rId7"/>
    <p:sldId id="352" r:id="rId8"/>
    <p:sldId id="353" r:id="rId9"/>
    <p:sldId id="354" r:id="rId10"/>
    <p:sldId id="371" r:id="rId11"/>
    <p:sldId id="355" r:id="rId12"/>
    <p:sldId id="356" r:id="rId13"/>
    <p:sldId id="357" r:id="rId14"/>
    <p:sldId id="372" r:id="rId15"/>
    <p:sldId id="373" r:id="rId16"/>
    <p:sldId id="358" r:id="rId17"/>
    <p:sldId id="359" r:id="rId18"/>
    <p:sldId id="360" r:id="rId19"/>
    <p:sldId id="374" r:id="rId20"/>
    <p:sldId id="361" r:id="rId21"/>
    <p:sldId id="362" r:id="rId22"/>
    <p:sldId id="375" r:id="rId23"/>
    <p:sldId id="376" r:id="rId24"/>
    <p:sldId id="378" r:id="rId25"/>
    <p:sldId id="377" r:id="rId26"/>
    <p:sldId id="379" r:id="rId27"/>
    <p:sldId id="380" r:id="rId28"/>
    <p:sldId id="381" r:id="rId29"/>
    <p:sldId id="382" r:id="rId30"/>
    <p:sldId id="366" r:id="rId31"/>
    <p:sldId id="383" r:id="rId32"/>
    <p:sldId id="384" r:id="rId33"/>
    <p:sldId id="385" r:id="rId34"/>
    <p:sldId id="367" r:id="rId35"/>
    <p:sldId id="368" r:id="rId36"/>
    <p:sldId id="386" r:id="rId37"/>
    <p:sldId id="370" r:id="rId38"/>
    <p:sldId id="259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800"/>
    <a:srgbClr val="FF9900"/>
    <a:srgbClr val="F39700"/>
    <a:srgbClr val="F39800"/>
    <a:srgbClr val="B60005"/>
    <a:srgbClr val="E60012"/>
    <a:srgbClr val="00FB92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75"/>
    <p:restoredTop sz="94698"/>
  </p:normalViewPr>
  <p:slideViewPr>
    <p:cSldViewPr snapToGrid="0" snapToObjects="1">
      <p:cViewPr varScale="1">
        <p:scale>
          <a:sx n="75" d="100"/>
          <a:sy n="75" d="100"/>
        </p:scale>
        <p:origin x="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415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BDFA2-F881-3747-901D-54097C1FCB03}" type="datetimeFigureOut">
              <a:rPr kumimoji="1" lang="zh-CN" altLang="en-US" smtClean="0"/>
              <a:t>2021-11-09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C3C7-1A7A-0C43-B1E1-901DDA5D3B0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6874A-3061-D74B-99B1-CBD3A90F7EFA}" type="datetimeFigureOut">
              <a:rPr kumimoji="1" lang="zh-CN" altLang="en-US" smtClean="0"/>
              <a:t>2021-11-09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97A9-9823-1747-9F23-E8BB25D30F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 6"/>
          <p:cNvGrpSpPr/>
          <p:nvPr userDrawn="1"/>
        </p:nvGrpSpPr>
        <p:grpSpPr>
          <a:xfrm>
            <a:off x="-19050" y="487400"/>
            <a:ext cx="12192000" cy="6445522"/>
            <a:chOff x="0" y="404215"/>
            <a:chExt cx="12192000" cy="6445522"/>
          </a:xfrm>
        </p:grpSpPr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914945" y="5410547"/>
            <a:ext cx="8362110" cy="881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0" y="1777412"/>
            <a:ext cx="12192000" cy="2907799"/>
            <a:chOff x="3075300" y="1662434"/>
            <a:chExt cx="10416433" cy="1092199"/>
          </a:xfrm>
        </p:grpSpPr>
        <p:sp>
          <p:nvSpPr>
            <p:cNvPr id="12" name="矩形 11"/>
            <p:cNvSpPr/>
            <p:nvPr/>
          </p:nvSpPr>
          <p:spPr>
            <a:xfrm>
              <a:off x="3075300" y="1662434"/>
              <a:ext cx="10416433" cy="1092199"/>
            </a:xfrm>
            <a:prstGeom prst="rect">
              <a:avLst/>
            </a:prstGeom>
            <a:gradFill>
              <a:gsLst>
                <a:gs pos="0">
                  <a:srgbClr val="FF9900"/>
                </a:gs>
                <a:gs pos="100000">
                  <a:srgbClr val="FF6600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347997" y="1669511"/>
              <a:ext cx="4291312" cy="87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914945" y="2072957"/>
            <a:ext cx="8362110" cy="23167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8" name="组 17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9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97" y="280003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4605" y="0"/>
            <a:ext cx="12206605" cy="684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16151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5" name="组 18"/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29" name="Picture 8" descr="C:\Users\Administrator\Desktop\90161384414758198_副本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2606" y="742492"/>
            <a:ext cx="7972024" cy="5162322"/>
          </a:xfrm>
          <a:prstGeom prst="rect">
            <a:avLst/>
          </a:prstGeom>
        </p:spPr>
      </p:pic>
      <p:grpSp>
        <p:nvGrpSpPr>
          <p:cNvPr id="7" name="Group 220"/>
          <p:cNvGrpSpPr>
            <a:grpSpLocks noChangeAspect="1"/>
          </p:cNvGrpSpPr>
          <p:nvPr userDrawn="1"/>
        </p:nvGrpSpPr>
        <p:grpSpPr bwMode="auto">
          <a:xfrm>
            <a:off x="3792129" y="2342686"/>
            <a:ext cx="4072978" cy="660333"/>
            <a:chOff x="272" y="2300"/>
            <a:chExt cx="3670" cy="595"/>
          </a:xfrm>
        </p:grpSpPr>
        <p:sp>
          <p:nvSpPr>
            <p:cNvPr id="8" name="AutoShape 219"/>
            <p:cNvSpPr>
              <a:spLocks noChangeAspect="1" noChangeArrowheads="1" noTextEdit="1"/>
            </p:cNvSpPr>
            <p:nvPr/>
          </p:nvSpPr>
          <p:spPr bwMode="auto">
            <a:xfrm>
              <a:off x="272" y="2300"/>
              <a:ext cx="367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1"/>
            <p:cNvSpPr>
              <a:spLocks noEditPoints="1"/>
            </p:cNvSpPr>
            <p:nvPr/>
          </p:nvSpPr>
          <p:spPr bwMode="auto">
            <a:xfrm>
              <a:off x="1140" y="2298"/>
              <a:ext cx="284" cy="423"/>
            </a:xfrm>
            <a:custGeom>
              <a:avLst/>
              <a:gdLst>
                <a:gd name="T0" fmla="*/ 84 w 120"/>
                <a:gd name="T1" fmla="*/ 1 h 177"/>
                <a:gd name="T2" fmla="*/ 103 w 120"/>
                <a:gd name="T3" fmla="*/ 19 h 177"/>
                <a:gd name="T4" fmla="*/ 97 w 120"/>
                <a:gd name="T5" fmla="*/ 26 h 177"/>
                <a:gd name="T6" fmla="*/ 81 w 120"/>
                <a:gd name="T7" fmla="*/ 42 h 177"/>
                <a:gd name="T8" fmla="*/ 98 w 120"/>
                <a:gd name="T9" fmla="*/ 51 h 177"/>
                <a:gd name="T10" fmla="*/ 99 w 120"/>
                <a:gd name="T11" fmla="*/ 62 h 177"/>
                <a:gd name="T12" fmla="*/ 93 w 120"/>
                <a:gd name="T13" fmla="*/ 79 h 177"/>
                <a:gd name="T14" fmla="*/ 116 w 120"/>
                <a:gd name="T15" fmla="*/ 87 h 177"/>
                <a:gd name="T16" fmla="*/ 117 w 120"/>
                <a:gd name="T17" fmla="*/ 101 h 177"/>
                <a:gd name="T18" fmla="*/ 97 w 120"/>
                <a:gd name="T19" fmla="*/ 101 h 177"/>
                <a:gd name="T20" fmla="*/ 94 w 120"/>
                <a:gd name="T21" fmla="*/ 131 h 177"/>
                <a:gd name="T22" fmla="*/ 92 w 120"/>
                <a:gd name="T23" fmla="*/ 157 h 177"/>
                <a:gd name="T24" fmla="*/ 87 w 120"/>
                <a:gd name="T25" fmla="*/ 169 h 177"/>
                <a:gd name="T26" fmla="*/ 79 w 120"/>
                <a:gd name="T27" fmla="*/ 176 h 177"/>
                <a:gd name="T28" fmla="*/ 72 w 120"/>
                <a:gd name="T29" fmla="*/ 148 h 177"/>
                <a:gd name="T30" fmla="*/ 54 w 120"/>
                <a:gd name="T31" fmla="*/ 110 h 177"/>
                <a:gd name="T32" fmla="*/ 49 w 120"/>
                <a:gd name="T33" fmla="*/ 121 h 177"/>
                <a:gd name="T34" fmla="*/ 46 w 120"/>
                <a:gd name="T35" fmla="*/ 131 h 177"/>
                <a:gd name="T36" fmla="*/ 34 w 120"/>
                <a:gd name="T37" fmla="*/ 145 h 177"/>
                <a:gd name="T38" fmla="*/ 27 w 120"/>
                <a:gd name="T39" fmla="*/ 121 h 177"/>
                <a:gd name="T40" fmla="*/ 4 w 120"/>
                <a:gd name="T41" fmla="*/ 105 h 177"/>
                <a:gd name="T42" fmla="*/ 26 w 120"/>
                <a:gd name="T43" fmla="*/ 90 h 177"/>
                <a:gd name="T44" fmla="*/ 24 w 120"/>
                <a:gd name="T45" fmla="*/ 80 h 177"/>
                <a:gd name="T46" fmla="*/ 15 w 120"/>
                <a:gd name="T47" fmla="*/ 68 h 177"/>
                <a:gd name="T48" fmla="*/ 32 w 120"/>
                <a:gd name="T49" fmla="*/ 53 h 177"/>
                <a:gd name="T50" fmla="*/ 47 w 120"/>
                <a:gd name="T51" fmla="*/ 47 h 177"/>
                <a:gd name="T52" fmla="*/ 54 w 120"/>
                <a:gd name="T53" fmla="*/ 40 h 177"/>
                <a:gd name="T54" fmla="*/ 63 w 120"/>
                <a:gd name="T55" fmla="*/ 32 h 177"/>
                <a:gd name="T56" fmla="*/ 81 w 120"/>
                <a:gd name="T57" fmla="*/ 10 h 177"/>
                <a:gd name="T58" fmla="*/ 81 w 120"/>
                <a:gd name="T59" fmla="*/ 1 h 177"/>
                <a:gd name="T60" fmla="*/ 53 w 120"/>
                <a:gd name="T61" fmla="*/ 87 h 177"/>
                <a:gd name="T62" fmla="*/ 73 w 120"/>
                <a:gd name="T63" fmla="*/ 74 h 177"/>
                <a:gd name="T64" fmla="*/ 27 w 120"/>
                <a:gd name="T65" fmla="*/ 93 h 177"/>
                <a:gd name="T66" fmla="*/ 20 w 120"/>
                <a:gd name="T67" fmla="*/ 100 h 177"/>
                <a:gd name="T68" fmla="*/ 49 w 120"/>
                <a:gd name="T69" fmla="*/ 10 h 177"/>
                <a:gd name="T70" fmla="*/ 21 w 120"/>
                <a:gd name="T71" fmla="*/ 32 h 177"/>
                <a:gd name="T72" fmla="*/ 33 w 120"/>
                <a:gd name="T73" fmla="*/ 43 h 177"/>
                <a:gd name="T74" fmla="*/ 50 w 120"/>
                <a:gd name="T75" fmla="*/ 31 h 177"/>
                <a:gd name="T76" fmla="*/ 49 w 120"/>
                <a:gd name="T77" fmla="*/ 18 h 177"/>
                <a:gd name="T78" fmla="*/ 52 w 120"/>
                <a:gd name="T79" fmla="*/ 13 h 177"/>
                <a:gd name="T80" fmla="*/ 49 w 120"/>
                <a:gd name="T8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77">
                  <a:moveTo>
                    <a:pt x="81" y="1"/>
                  </a:moveTo>
                  <a:cubicBezTo>
                    <a:pt x="82" y="1"/>
                    <a:pt x="83" y="1"/>
                    <a:pt x="84" y="1"/>
                  </a:cubicBezTo>
                  <a:cubicBezTo>
                    <a:pt x="94" y="0"/>
                    <a:pt x="100" y="6"/>
                    <a:pt x="103" y="12"/>
                  </a:cubicBezTo>
                  <a:cubicBezTo>
                    <a:pt x="104" y="15"/>
                    <a:pt x="104" y="16"/>
                    <a:pt x="103" y="19"/>
                  </a:cubicBezTo>
                  <a:cubicBezTo>
                    <a:pt x="102" y="20"/>
                    <a:pt x="101" y="21"/>
                    <a:pt x="99" y="22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6" y="28"/>
                    <a:pt x="93" y="29"/>
                    <a:pt x="91" y="30"/>
                  </a:cubicBezTo>
                  <a:cubicBezTo>
                    <a:pt x="87" y="33"/>
                    <a:pt x="85" y="39"/>
                    <a:pt x="81" y="42"/>
                  </a:cubicBezTo>
                  <a:cubicBezTo>
                    <a:pt x="85" y="42"/>
                    <a:pt x="88" y="41"/>
                    <a:pt x="91" y="42"/>
                  </a:cubicBezTo>
                  <a:cubicBezTo>
                    <a:pt x="95" y="43"/>
                    <a:pt x="96" y="47"/>
                    <a:pt x="98" y="51"/>
                  </a:cubicBezTo>
                  <a:cubicBezTo>
                    <a:pt x="99" y="53"/>
                    <a:pt x="101" y="55"/>
                    <a:pt x="101" y="56"/>
                  </a:cubicBezTo>
                  <a:cubicBezTo>
                    <a:pt x="101" y="58"/>
                    <a:pt x="99" y="61"/>
                    <a:pt x="99" y="62"/>
                  </a:cubicBezTo>
                  <a:cubicBezTo>
                    <a:pt x="96" y="66"/>
                    <a:pt x="91" y="66"/>
                    <a:pt x="87" y="68"/>
                  </a:cubicBezTo>
                  <a:cubicBezTo>
                    <a:pt x="89" y="72"/>
                    <a:pt x="90" y="77"/>
                    <a:pt x="93" y="79"/>
                  </a:cubicBezTo>
                  <a:cubicBezTo>
                    <a:pt x="99" y="80"/>
                    <a:pt x="106" y="79"/>
                    <a:pt x="113" y="80"/>
                  </a:cubicBezTo>
                  <a:cubicBezTo>
                    <a:pt x="114" y="82"/>
                    <a:pt x="116" y="84"/>
                    <a:pt x="116" y="87"/>
                  </a:cubicBezTo>
                  <a:cubicBezTo>
                    <a:pt x="118" y="89"/>
                    <a:pt x="120" y="92"/>
                    <a:pt x="120" y="95"/>
                  </a:cubicBezTo>
                  <a:cubicBezTo>
                    <a:pt x="120" y="97"/>
                    <a:pt x="117" y="100"/>
                    <a:pt x="117" y="101"/>
                  </a:cubicBezTo>
                  <a:cubicBezTo>
                    <a:pt x="113" y="104"/>
                    <a:pt x="109" y="103"/>
                    <a:pt x="105" y="100"/>
                  </a:cubicBezTo>
                  <a:cubicBezTo>
                    <a:pt x="102" y="100"/>
                    <a:pt x="100" y="100"/>
                    <a:pt x="97" y="101"/>
                  </a:cubicBezTo>
                  <a:cubicBezTo>
                    <a:pt x="95" y="105"/>
                    <a:pt x="95" y="110"/>
                    <a:pt x="95" y="115"/>
                  </a:cubicBezTo>
                  <a:cubicBezTo>
                    <a:pt x="95" y="120"/>
                    <a:pt x="94" y="126"/>
                    <a:pt x="94" y="131"/>
                  </a:cubicBezTo>
                  <a:cubicBezTo>
                    <a:pt x="94" y="133"/>
                    <a:pt x="95" y="135"/>
                    <a:pt x="95" y="138"/>
                  </a:cubicBezTo>
                  <a:cubicBezTo>
                    <a:pt x="94" y="144"/>
                    <a:pt x="92" y="151"/>
                    <a:pt x="92" y="157"/>
                  </a:cubicBezTo>
                  <a:cubicBezTo>
                    <a:pt x="92" y="159"/>
                    <a:pt x="92" y="161"/>
                    <a:pt x="92" y="162"/>
                  </a:cubicBezTo>
                  <a:cubicBezTo>
                    <a:pt x="91" y="165"/>
                    <a:pt x="89" y="166"/>
                    <a:pt x="87" y="169"/>
                  </a:cubicBezTo>
                  <a:cubicBezTo>
                    <a:pt x="87" y="170"/>
                    <a:pt x="87" y="171"/>
                    <a:pt x="86" y="172"/>
                  </a:cubicBezTo>
                  <a:cubicBezTo>
                    <a:pt x="85" y="175"/>
                    <a:pt x="83" y="175"/>
                    <a:pt x="79" y="176"/>
                  </a:cubicBezTo>
                  <a:cubicBezTo>
                    <a:pt x="75" y="177"/>
                    <a:pt x="73" y="177"/>
                    <a:pt x="69" y="176"/>
                  </a:cubicBezTo>
                  <a:cubicBezTo>
                    <a:pt x="64" y="167"/>
                    <a:pt x="71" y="156"/>
                    <a:pt x="72" y="148"/>
                  </a:cubicBezTo>
                  <a:cubicBezTo>
                    <a:pt x="74" y="136"/>
                    <a:pt x="74" y="119"/>
                    <a:pt x="74" y="107"/>
                  </a:cubicBezTo>
                  <a:cubicBezTo>
                    <a:pt x="68" y="107"/>
                    <a:pt x="60" y="109"/>
                    <a:pt x="54" y="110"/>
                  </a:cubicBezTo>
                  <a:cubicBezTo>
                    <a:pt x="53" y="111"/>
                    <a:pt x="52" y="113"/>
                    <a:pt x="51" y="115"/>
                  </a:cubicBezTo>
                  <a:cubicBezTo>
                    <a:pt x="51" y="117"/>
                    <a:pt x="49" y="119"/>
                    <a:pt x="49" y="121"/>
                  </a:cubicBezTo>
                  <a:cubicBezTo>
                    <a:pt x="49" y="122"/>
                    <a:pt x="49" y="124"/>
                    <a:pt x="49" y="125"/>
                  </a:cubicBezTo>
                  <a:cubicBezTo>
                    <a:pt x="48" y="127"/>
                    <a:pt x="46" y="129"/>
                    <a:pt x="46" y="131"/>
                  </a:cubicBezTo>
                  <a:cubicBezTo>
                    <a:pt x="46" y="134"/>
                    <a:pt x="48" y="136"/>
                    <a:pt x="47" y="139"/>
                  </a:cubicBezTo>
                  <a:cubicBezTo>
                    <a:pt x="40" y="139"/>
                    <a:pt x="38" y="144"/>
                    <a:pt x="34" y="145"/>
                  </a:cubicBezTo>
                  <a:cubicBezTo>
                    <a:pt x="32" y="145"/>
                    <a:pt x="31" y="142"/>
                    <a:pt x="31" y="141"/>
                  </a:cubicBezTo>
                  <a:cubicBezTo>
                    <a:pt x="28" y="135"/>
                    <a:pt x="28" y="128"/>
                    <a:pt x="27" y="121"/>
                  </a:cubicBezTo>
                  <a:cubicBezTo>
                    <a:pt x="18" y="123"/>
                    <a:pt x="1" y="129"/>
                    <a:pt x="0" y="117"/>
                  </a:cubicBezTo>
                  <a:cubicBezTo>
                    <a:pt x="0" y="114"/>
                    <a:pt x="2" y="107"/>
                    <a:pt x="4" y="105"/>
                  </a:cubicBezTo>
                  <a:cubicBezTo>
                    <a:pt x="5" y="104"/>
                    <a:pt x="8" y="103"/>
                    <a:pt x="10" y="102"/>
                  </a:cubicBezTo>
                  <a:cubicBezTo>
                    <a:pt x="16" y="99"/>
                    <a:pt x="20" y="93"/>
                    <a:pt x="26" y="90"/>
                  </a:cubicBezTo>
                  <a:cubicBezTo>
                    <a:pt x="28" y="88"/>
                    <a:pt x="28" y="85"/>
                    <a:pt x="29" y="82"/>
                  </a:cubicBezTo>
                  <a:cubicBezTo>
                    <a:pt x="28" y="80"/>
                    <a:pt x="26" y="81"/>
                    <a:pt x="24" y="80"/>
                  </a:cubicBezTo>
                  <a:cubicBezTo>
                    <a:pt x="22" y="78"/>
                    <a:pt x="21" y="76"/>
                    <a:pt x="20" y="73"/>
                  </a:cubicBezTo>
                  <a:cubicBezTo>
                    <a:pt x="18" y="71"/>
                    <a:pt x="16" y="70"/>
                    <a:pt x="15" y="68"/>
                  </a:cubicBezTo>
                  <a:cubicBezTo>
                    <a:pt x="15" y="63"/>
                    <a:pt x="16" y="60"/>
                    <a:pt x="18" y="58"/>
                  </a:cubicBezTo>
                  <a:cubicBezTo>
                    <a:pt x="25" y="60"/>
                    <a:pt x="28" y="55"/>
                    <a:pt x="32" y="53"/>
                  </a:cubicBezTo>
                  <a:cubicBezTo>
                    <a:pt x="33" y="53"/>
                    <a:pt x="35" y="53"/>
                    <a:pt x="37" y="52"/>
                  </a:cubicBezTo>
                  <a:cubicBezTo>
                    <a:pt x="41" y="51"/>
                    <a:pt x="44" y="49"/>
                    <a:pt x="47" y="47"/>
                  </a:cubicBezTo>
                  <a:cubicBezTo>
                    <a:pt x="47" y="46"/>
                    <a:pt x="48" y="46"/>
                    <a:pt x="49" y="46"/>
                  </a:cubicBezTo>
                  <a:cubicBezTo>
                    <a:pt x="50" y="44"/>
                    <a:pt x="52" y="42"/>
                    <a:pt x="54" y="40"/>
                  </a:cubicBezTo>
                  <a:cubicBezTo>
                    <a:pt x="55" y="39"/>
                    <a:pt x="56" y="39"/>
                    <a:pt x="57" y="38"/>
                  </a:cubicBezTo>
                  <a:cubicBezTo>
                    <a:pt x="59" y="36"/>
                    <a:pt x="61" y="34"/>
                    <a:pt x="63" y="32"/>
                  </a:cubicBezTo>
                  <a:cubicBezTo>
                    <a:pt x="68" y="27"/>
                    <a:pt x="71" y="23"/>
                    <a:pt x="75" y="18"/>
                  </a:cubicBezTo>
                  <a:cubicBezTo>
                    <a:pt x="78" y="15"/>
                    <a:pt x="81" y="11"/>
                    <a:pt x="81" y="10"/>
                  </a:cubicBezTo>
                  <a:cubicBezTo>
                    <a:pt x="81" y="8"/>
                    <a:pt x="79" y="7"/>
                    <a:pt x="79" y="5"/>
                  </a:cubicBezTo>
                  <a:cubicBezTo>
                    <a:pt x="79" y="3"/>
                    <a:pt x="79" y="3"/>
                    <a:pt x="81" y="1"/>
                  </a:cubicBezTo>
                  <a:close/>
                  <a:moveTo>
                    <a:pt x="53" y="81"/>
                  </a:moveTo>
                  <a:cubicBezTo>
                    <a:pt x="53" y="82"/>
                    <a:pt x="52" y="85"/>
                    <a:pt x="53" y="87"/>
                  </a:cubicBezTo>
                  <a:cubicBezTo>
                    <a:pt x="59" y="85"/>
                    <a:pt x="67" y="84"/>
                    <a:pt x="73" y="82"/>
                  </a:cubicBezTo>
                  <a:cubicBezTo>
                    <a:pt x="73" y="79"/>
                    <a:pt x="74" y="77"/>
                    <a:pt x="73" y="74"/>
                  </a:cubicBezTo>
                  <a:cubicBezTo>
                    <a:pt x="66" y="74"/>
                    <a:pt x="56" y="76"/>
                    <a:pt x="53" y="81"/>
                  </a:cubicBezTo>
                  <a:close/>
                  <a:moveTo>
                    <a:pt x="27" y="93"/>
                  </a:moveTo>
                  <a:cubicBezTo>
                    <a:pt x="26" y="93"/>
                    <a:pt x="26" y="92"/>
                    <a:pt x="26" y="93"/>
                  </a:cubicBezTo>
                  <a:cubicBezTo>
                    <a:pt x="23" y="94"/>
                    <a:pt x="20" y="97"/>
                    <a:pt x="20" y="100"/>
                  </a:cubicBezTo>
                  <a:cubicBezTo>
                    <a:pt x="23" y="99"/>
                    <a:pt x="27" y="98"/>
                    <a:pt x="27" y="93"/>
                  </a:cubicBezTo>
                  <a:close/>
                  <a:moveTo>
                    <a:pt x="49" y="10"/>
                  </a:moveTo>
                  <a:cubicBezTo>
                    <a:pt x="42" y="13"/>
                    <a:pt x="35" y="15"/>
                    <a:pt x="29" y="18"/>
                  </a:cubicBezTo>
                  <a:cubicBezTo>
                    <a:pt x="26" y="21"/>
                    <a:pt x="18" y="26"/>
                    <a:pt x="21" y="32"/>
                  </a:cubicBezTo>
                  <a:cubicBezTo>
                    <a:pt x="21" y="32"/>
                    <a:pt x="23" y="35"/>
                    <a:pt x="25" y="36"/>
                  </a:cubicBezTo>
                  <a:cubicBezTo>
                    <a:pt x="27" y="39"/>
                    <a:pt x="30" y="41"/>
                    <a:pt x="33" y="43"/>
                  </a:cubicBezTo>
                  <a:cubicBezTo>
                    <a:pt x="37" y="45"/>
                    <a:pt x="40" y="45"/>
                    <a:pt x="45" y="44"/>
                  </a:cubicBezTo>
                  <a:cubicBezTo>
                    <a:pt x="46" y="39"/>
                    <a:pt x="49" y="36"/>
                    <a:pt x="50" y="31"/>
                  </a:cubicBezTo>
                  <a:cubicBezTo>
                    <a:pt x="46" y="28"/>
                    <a:pt x="48" y="23"/>
                    <a:pt x="51" y="20"/>
                  </a:cubicBezTo>
                  <a:cubicBezTo>
                    <a:pt x="51" y="19"/>
                    <a:pt x="49" y="19"/>
                    <a:pt x="49" y="18"/>
                  </a:cubicBezTo>
                  <a:cubicBezTo>
                    <a:pt x="51" y="15"/>
                    <a:pt x="56" y="16"/>
                    <a:pt x="57" y="12"/>
                  </a:cubicBezTo>
                  <a:cubicBezTo>
                    <a:pt x="55" y="12"/>
                    <a:pt x="53" y="14"/>
                    <a:pt x="52" y="13"/>
                  </a:cubicBezTo>
                  <a:cubicBezTo>
                    <a:pt x="53" y="11"/>
                    <a:pt x="57" y="11"/>
                    <a:pt x="58" y="9"/>
                  </a:cubicBezTo>
                  <a:cubicBezTo>
                    <a:pt x="55" y="7"/>
                    <a:pt x="52" y="9"/>
                    <a:pt x="4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22"/>
            <p:cNvSpPr>
              <a:spLocks noEditPoints="1"/>
            </p:cNvSpPr>
            <p:nvPr/>
          </p:nvSpPr>
          <p:spPr bwMode="auto">
            <a:xfrm>
              <a:off x="1484" y="2300"/>
              <a:ext cx="385" cy="399"/>
            </a:xfrm>
            <a:custGeom>
              <a:avLst/>
              <a:gdLst>
                <a:gd name="T0" fmla="*/ 149 w 163"/>
                <a:gd name="T1" fmla="*/ 157 h 167"/>
                <a:gd name="T2" fmla="*/ 113 w 163"/>
                <a:gd name="T3" fmla="*/ 165 h 167"/>
                <a:gd name="T4" fmla="*/ 85 w 163"/>
                <a:gd name="T5" fmla="*/ 161 h 167"/>
                <a:gd name="T6" fmla="*/ 68 w 163"/>
                <a:gd name="T7" fmla="*/ 157 h 167"/>
                <a:gd name="T8" fmla="*/ 52 w 163"/>
                <a:gd name="T9" fmla="*/ 158 h 167"/>
                <a:gd name="T10" fmla="*/ 39 w 163"/>
                <a:gd name="T11" fmla="*/ 160 h 167"/>
                <a:gd name="T12" fmla="*/ 14 w 163"/>
                <a:gd name="T13" fmla="*/ 156 h 167"/>
                <a:gd name="T14" fmla="*/ 3 w 163"/>
                <a:gd name="T15" fmla="*/ 141 h 167"/>
                <a:gd name="T16" fmla="*/ 28 w 163"/>
                <a:gd name="T17" fmla="*/ 129 h 167"/>
                <a:gd name="T18" fmla="*/ 20 w 163"/>
                <a:gd name="T19" fmla="*/ 118 h 167"/>
                <a:gd name="T20" fmla="*/ 13 w 163"/>
                <a:gd name="T21" fmla="*/ 93 h 167"/>
                <a:gd name="T22" fmla="*/ 7 w 163"/>
                <a:gd name="T23" fmla="*/ 78 h 167"/>
                <a:gd name="T24" fmla="*/ 26 w 163"/>
                <a:gd name="T25" fmla="*/ 76 h 167"/>
                <a:gd name="T26" fmla="*/ 27 w 163"/>
                <a:gd name="T27" fmla="*/ 85 h 167"/>
                <a:gd name="T28" fmla="*/ 32 w 163"/>
                <a:gd name="T29" fmla="*/ 106 h 167"/>
                <a:gd name="T30" fmla="*/ 48 w 163"/>
                <a:gd name="T31" fmla="*/ 84 h 167"/>
                <a:gd name="T32" fmla="*/ 48 w 163"/>
                <a:gd name="T33" fmla="*/ 68 h 167"/>
                <a:gd name="T34" fmla="*/ 51 w 163"/>
                <a:gd name="T35" fmla="*/ 52 h 167"/>
                <a:gd name="T36" fmla="*/ 61 w 163"/>
                <a:gd name="T37" fmla="*/ 25 h 167"/>
                <a:gd name="T38" fmla="*/ 86 w 163"/>
                <a:gd name="T39" fmla="*/ 41 h 167"/>
                <a:gd name="T40" fmla="*/ 85 w 163"/>
                <a:gd name="T41" fmla="*/ 20 h 167"/>
                <a:gd name="T42" fmla="*/ 81 w 163"/>
                <a:gd name="T43" fmla="*/ 9 h 167"/>
                <a:gd name="T44" fmla="*/ 103 w 163"/>
                <a:gd name="T45" fmla="*/ 14 h 167"/>
                <a:gd name="T46" fmla="*/ 103 w 163"/>
                <a:gd name="T47" fmla="*/ 32 h 167"/>
                <a:gd name="T48" fmla="*/ 109 w 163"/>
                <a:gd name="T49" fmla="*/ 43 h 167"/>
                <a:gd name="T50" fmla="*/ 107 w 163"/>
                <a:gd name="T51" fmla="*/ 54 h 167"/>
                <a:gd name="T52" fmla="*/ 107 w 163"/>
                <a:gd name="T53" fmla="*/ 66 h 167"/>
                <a:gd name="T54" fmla="*/ 121 w 163"/>
                <a:gd name="T55" fmla="*/ 82 h 167"/>
                <a:gd name="T56" fmla="*/ 121 w 163"/>
                <a:gd name="T57" fmla="*/ 90 h 167"/>
                <a:gd name="T58" fmla="*/ 123 w 163"/>
                <a:gd name="T59" fmla="*/ 94 h 167"/>
                <a:gd name="T60" fmla="*/ 108 w 163"/>
                <a:gd name="T61" fmla="*/ 99 h 167"/>
                <a:gd name="T62" fmla="*/ 105 w 163"/>
                <a:gd name="T63" fmla="*/ 131 h 167"/>
                <a:gd name="T64" fmla="*/ 137 w 163"/>
                <a:gd name="T65" fmla="*/ 133 h 167"/>
                <a:gd name="T66" fmla="*/ 163 w 163"/>
                <a:gd name="T67" fmla="*/ 134 h 167"/>
                <a:gd name="T68" fmla="*/ 83 w 163"/>
                <a:gd name="T69" fmla="*/ 71 h 167"/>
                <a:gd name="T70" fmla="*/ 75 w 163"/>
                <a:gd name="T71" fmla="*/ 84 h 167"/>
                <a:gd name="T72" fmla="*/ 88 w 163"/>
                <a:gd name="T73" fmla="*/ 78 h 167"/>
                <a:gd name="T74" fmla="*/ 88 w 163"/>
                <a:gd name="T75" fmla="*/ 69 h 167"/>
                <a:gd name="T76" fmla="*/ 70 w 163"/>
                <a:gd name="T77" fmla="*/ 86 h 167"/>
                <a:gd name="T78" fmla="*/ 73 w 163"/>
                <a:gd name="T79" fmla="*/ 79 h 167"/>
                <a:gd name="T80" fmla="*/ 39 w 163"/>
                <a:gd name="T81" fmla="*/ 104 h 167"/>
                <a:gd name="T82" fmla="*/ 46 w 163"/>
                <a:gd name="T83" fmla="*/ 95 h 167"/>
                <a:gd name="T84" fmla="*/ 82 w 163"/>
                <a:gd name="T85" fmla="*/ 107 h 167"/>
                <a:gd name="T86" fmla="*/ 75 w 163"/>
                <a:gd name="T87" fmla="*/ 110 h 167"/>
                <a:gd name="T88" fmla="*/ 88 w 163"/>
                <a:gd name="T89" fmla="*/ 129 h 167"/>
                <a:gd name="T90" fmla="*/ 89 w 163"/>
                <a:gd name="T91" fmla="*/ 118 h 167"/>
                <a:gd name="T92" fmla="*/ 89 w 163"/>
                <a:gd name="T93" fmla="*/ 112 h 167"/>
                <a:gd name="T94" fmla="*/ 82 w 163"/>
                <a:gd name="T95" fmla="*/ 107 h 167"/>
                <a:gd name="T96" fmla="*/ 49 w 163"/>
                <a:gd name="T97" fmla="*/ 131 h 167"/>
                <a:gd name="T98" fmla="*/ 54 w 163"/>
                <a:gd name="T99" fmla="*/ 119 h 167"/>
                <a:gd name="T100" fmla="*/ 34 w 163"/>
                <a:gd name="T101" fmla="*/ 51 h 167"/>
                <a:gd name="T102" fmla="*/ 23 w 163"/>
                <a:gd name="T103" fmla="*/ 37 h 167"/>
                <a:gd name="T104" fmla="*/ 8 w 163"/>
                <a:gd name="T105" fmla="*/ 41 h 167"/>
                <a:gd name="T106" fmla="*/ 0 w 163"/>
                <a:gd name="T107" fmla="*/ 53 h 167"/>
                <a:gd name="T108" fmla="*/ 8 w 163"/>
                <a:gd name="T109" fmla="*/ 63 h 167"/>
                <a:gd name="T110" fmla="*/ 28 w 163"/>
                <a:gd name="T111" fmla="*/ 61 h 167"/>
                <a:gd name="T112" fmla="*/ 34 w 163"/>
                <a:gd name="T113" fmla="*/ 5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7">
                  <a:moveTo>
                    <a:pt x="163" y="136"/>
                  </a:moveTo>
                  <a:cubicBezTo>
                    <a:pt x="159" y="150"/>
                    <a:pt x="153" y="154"/>
                    <a:pt x="149" y="157"/>
                  </a:cubicBezTo>
                  <a:cubicBezTo>
                    <a:pt x="145" y="161"/>
                    <a:pt x="142" y="162"/>
                    <a:pt x="137" y="165"/>
                  </a:cubicBezTo>
                  <a:cubicBezTo>
                    <a:pt x="130" y="167"/>
                    <a:pt x="122" y="167"/>
                    <a:pt x="113" y="165"/>
                  </a:cubicBezTo>
                  <a:cubicBezTo>
                    <a:pt x="109" y="164"/>
                    <a:pt x="104" y="162"/>
                    <a:pt x="99" y="161"/>
                  </a:cubicBezTo>
                  <a:cubicBezTo>
                    <a:pt x="95" y="160"/>
                    <a:pt x="89" y="160"/>
                    <a:pt x="85" y="161"/>
                  </a:cubicBezTo>
                  <a:cubicBezTo>
                    <a:pt x="83" y="161"/>
                    <a:pt x="81" y="162"/>
                    <a:pt x="80" y="161"/>
                  </a:cubicBezTo>
                  <a:cubicBezTo>
                    <a:pt x="76" y="161"/>
                    <a:pt x="72" y="157"/>
                    <a:pt x="68" y="157"/>
                  </a:cubicBezTo>
                  <a:cubicBezTo>
                    <a:pt x="67" y="157"/>
                    <a:pt x="66" y="158"/>
                    <a:pt x="64" y="158"/>
                  </a:cubicBezTo>
                  <a:cubicBezTo>
                    <a:pt x="60" y="158"/>
                    <a:pt x="56" y="157"/>
                    <a:pt x="52" y="158"/>
                  </a:cubicBezTo>
                  <a:cubicBezTo>
                    <a:pt x="50" y="158"/>
                    <a:pt x="47" y="160"/>
                    <a:pt x="44" y="160"/>
                  </a:cubicBezTo>
                  <a:cubicBezTo>
                    <a:pt x="42" y="160"/>
                    <a:pt x="41" y="160"/>
                    <a:pt x="39" y="160"/>
                  </a:cubicBezTo>
                  <a:cubicBezTo>
                    <a:pt x="36" y="161"/>
                    <a:pt x="33" y="162"/>
                    <a:pt x="30" y="161"/>
                  </a:cubicBezTo>
                  <a:cubicBezTo>
                    <a:pt x="24" y="161"/>
                    <a:pt x="20" y="157"/>
                    <a:pt x="14" y="156"/>
                  </a:cubicBezTo>
                  <a:cubicBezTo>
                    <a:pt x="11" y="155"/>
                    <a:pt x="10" y="152"/>
                    <a:pt x="7" y="150"/>
                  </a:cubicBezTo>
                  <a:cubicBezTo>
                    <a:pt x="6" y="147"/>
                    <a:pt x="3" y="145"/>
                    <a:pt x="3" y="141"/>
                  </a:cubicBezTo>
                  <a:cubicBezTo>
                    <a:pt x="4" y="136"/>
                    <a:pt x="9" y="136"/>
                    <a:pt x="14" y="135"/>
                  </a:cubicBezTo>
                  <a:cubicBezTo>
                    <a:pt x="19" y="133"/>
                    <a:pt x="24" y="130"/>
                    <a:pt x="28" y="129"/>
                  </a:cubicBezTo>
                  <a:cubicBezTo>
                    <a:pt x="28" y="126"/>
                    <a:pt x="25" y="125"/>
                    <a:pt x="24" y="124"/>
                  </a:cubicBezTo>
                  <a:cubicBezTo>
                    <a:pt x="22" y="122"/>
                    <a:pt x="21" y="120"/>
                    <a:pt x="20" y="118"/>
                  </a:cubicBezTo>
                  <a:cubicBezTo>
                    <a:pt x="18" y="116"/>
                    <a:pt x="16" y="114"/>
                    <a:pt x="15" y="112"/>
                  </a:cubicBezTo>
                  <a:cubicBezTo>
                    <a:pt x="12" y="106"/>
                    <a:pt x="13" y="100"/>
                    <a:pt x="13" y="93"/>
                  </a:cubicBezTo>
                  <a:cubicBezTo>
                    <a:pt x="10" y="94"/>
                    <a:pt x="10" y="97"/>
                    <a:pt x="6" y="96"/>
                  </a:cubicBezTo>
                  <a:cubicBezTo>
                    <a:pt x="0" y="94"/>
                    <a:pt x="4" y="81"/>
                    <a:pt x="7" y="78"/>
                  </a:cubicBezTo>
                  <a:cubicBezTo>
                    <a:pt x="8" y="76"/>
                    <a:pt x="17" y="71"/>
                    <a:pt x="21" y="72"/>
                  </a:cubicBezTo>
                  <a:cubicBezTo>
                    <a:pt x="22" y="72"/>
                    <a:pt x="26" y="76"/>
                    <a:pt x="26" y="76"/>
                  </a:cubicBezTo>
                  <a:cubicBezTo>
                    <a:pt x="27" y="77"/>
                    <a:pt x="28" y="82"/>
                    <a:pt x="28" y="82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7" y="89"/>
                    <a:pt x="27" y="98"/>
                    <a:pt x="28" y="101"/>
                  </a:cubicBezTo>
                  <a:cubicBezTo>
                    <a:pt x="29" y="104"/>
                    <a:pt x="31" y="104"/>
                    <a:pt x="32" y="106"/>
                  </a:cubicBezTo>
                  <a:cubicBezTo>
                    <a:pt x="36" y="104"/>
                    <a:pt x="37" y="99"/>
                    <a:pt x="40" y="95"/>
                  </a:cubicBezTo>
                  <a:cubicBezTo>
                    <a:pt x="43" y="91"/>
                    <a:pt x="48" y="88"/>
                    <a:pt x="48" y="84"/>
                  </a:cubicBezTo>
                  <a:cubicBezTo>
                    <a:pt x="49" y="82"/>
                    <a:pt x="48" y="80"/>
                    <a:pt x="48" y="77"/>
                  </a:cubicBezTo>
                  <a:cubicBezTo>
                    <a:pt x="49" y="74"/>
                    <a:pt x="49" y="71"/>
                    <a:pt x="48" y="68"/>
                  </a:cubicBezTo>
                  <a:cubicBezTo>
                    <a:pt x="48" y="66"/>
                    <a:pt x="45" y="65"/>
                    <a:pt x="44" y="62"/>
                  </a:cubicBezTo>
                  <a:cubicBezTo>
                    <a:pt x="44" y="58"/>
                    <a:pt x="49" y="55"/>
                    <a:pt x="51" y="52"/>
                  </a:cubicBezTo>
                  <a:cubicBezTo>
                    <a:pt x="52" y="49"/>
                    <a:pt x="53" y="45"/>
                    <a:pt x="53" y="41"/>
                  </a:cubicBezTo>
                  <a:cubicBezTo>
                    <a:pt x="55" y="34"/>
                    <a:pt x="56" y="28"/>
                    <a:pt x="61" y="25"/>
                  </a:cubicBezTo>
                  <a:cubicBezTo>
                    <a:pt x="66" y="30"/>
                    <a:pt x="72" y="36"/>
                    <a:pt x="74" y="44"/>
                  </a:cubicBezTo>
                  <a:cubicBezTo>
                    <a:pt x="78" y="43"/>
                    <a:pt x="83" y="42"/>
                    <a:pt x="86" y="41"/>
                  </a:cubicBezTo>
                  <a:cubicBezTo>
                    <a:pt x="85" y="35"/>
                    <a:pt x="86" y="29"/>
                    <a:pt x="86" y="23"/>
                  </a:cubicBezTo>
                  <a:cubicBezTo>
                    <a:pt x="86" y="22"/>
                    <a:pt x="85" y="21"/>
                    <a:pt x="85" y="20"/>
                  </a:cubicBezTo>
                  <a:cubicBezTo>
                    <a:pt x="85" y="19"/>
                    <a:pt x="85" y="17"/>
                    <a:pt x="85" y="17"/>
                  </a:cubicBezTo>
                  <a:cubicBezTo>
                    <a:pt x="85" y="13"/>
                    <a:pt x="82" y="11"/>
                    <a:pt x="81" y="9"/>
                  </a:cubicBezTo>
                  <a:cubicBezTo>
                    <a:pt x="80" y="1"/>
                    <a:pt x="91" y="0"/>
                    <a:pt x="95" y="3"/>
                  </a:cubicBezTo>
                  <a:cubicBezTo>
                    <a:pt x="97" y="4"/>
                    <a:pt x="103" y="12"/>
                    <a:pt x="103" y="14"/>
                  </a:cubicBezTo>
                  <a:cubicBezTo>
                    <a:pt x="104" y="18"/>
                    <a:pt x="102" y="21"/>
                    <a:pt x="101" y="23"/>
                  </a:cubicBezTo>
                  <a:cubicBezTo>
                    <a:pt x="101" y="27"/>
                    <a:pt x="102" y="29"/>
                    <a:pt x="103" y="32"/>
                  </a:cubicBezTo>
                  <a:cubicBezTo>
                    <a:pt x="103" y="34"/>
                    <a:pt x="102" y="36"/>
                    <a:pt x="103" y="38"/>
                  </a:cubicBezTo>
                  <a:cubicBezTo>
                    <a:pt x="105" y="39"/>
                    <a:pt x="107" y="41"/>
                    <a:pt x="109" y="43"/>
                  </a:cubicBezTo>
                  <a:cubicBezTo>
                    <a:pt x="109" y="45"/>
                    <a:pt x="108" y="47"/>
                    <a:pt x="108" y="49"/>
                  </a:cubicBezTo>
                  <a:cubicBezTo>
                    <a:pt x="108" y="50"/>
                    <a:pt x="107" y="54"/>
                    <a:pt x="107" y="54"/>
                  </a:cubicBezTo>
                  <a:cubicBezTo>
                    <a:pt x="107" y="55"/>
                    <a:pt x="106" y="59"/>
                    <a:pt x="106" y="61"/>
                  </a:cubicBezTo>
                  <a:cubicBezTo>
                    <a:pt x="105" y="63"/>
                    <a:pt x="106" y="64"/>
                    <a:pt x="107" y="66"/>
                  </a:cubicBezTo>
                  <a:cubicBezTo>
                    <a:pt x="107" y="69"/>
                    <a:pt x="106" y="71"/>
                    <a:pt x="106" y="74"/>
                  </a:cubicBezTo>
                  <a:cubicBezTo>
                    <a:pt x="113" y="71"/>
                    <a:pt x="123" y="74"/>
                    <a:pt x="121" y="82"/>
                  </a:cubicBezTo>
                  <a:cubicBezTo>
                    <a:pt x="121" y="84"/>
                    <a:pt x="124" y="84"/>
                    <a:pt x="125" y="86"/>
                  </a:cubicBezTo>
                  <a:cubicBezTo>
                    <a:pt x="124" y="87"/>
                    <a:pt x="123" y="89"/>
                    <a:pt x="121" y="90"/>
                  </a:cubicBezTo>
                  <a:cubicBezTo>
                    <a:pt x="122" y="91"/>
                    <a:pt x="123" y="92"/>
                    <a:pt x="122" y="93"/>
                  </a:cubicBezTo>
                  <a:cubicBezTo>
                    <a:pt x="122" y="94"/>
                    <a:pt x="123" y="93"/>
                    <a:pt x="123" y="94"/>
                  </a:cubicBezTo>
                  <a:cubicBezTo>
                    <a:pt x="120" y="98"/>
                    <a:pt x="115" y="96"/>
                    <a:pt x="112" y="99"/>
                  </a:cubicBezTo>
                  <a:cubicBezTo>
                    <a:pt x="110" y="100"/>
                    <a:pt x="109" y="98"/>
                    <a:pt x="108" y="99"/>
                  </a:cubicBezTo>
                  <a:cubicBezTo>
                    <a:pt x="105" y="104"/>
                    <a:pt x="107" y="113"/>
                    <a:pt x="106" y="120"/>
                  </a:cubicBezTo>
                  <a:cubicBezTo>
                    <a:pt x="106" y="124"/>
                    <a:pt x="105" y="128"/>
                    <a:pt x="105" y="131"/>
                  </a:cubicBezTo>
                  <a:cubicBezTo>
                    <a:pt x="110" y="133"/>
                    <a:pt x="117" y="135"/>
                    <a:pt x="124" y="135"/>
                  </a:cubicBezTo>
                  <a:cubicBezTo>
                    <a:pt x="127" y="134"/>
                    <a:pt x="133" y="133"/>
                    <a:pt x="137" y="133"/>
                  </a:cubicBezTo>
                  <a:cubicBezTo>
                    <a:pt x="146" y="133"/>
                    <a:pt x="156" y="130"/>
                    <a:pt x="161" y="131"/>
                  </a:cubicBezTo>
                  <a:cubicBezTo>
                    <a:pt x="162" y="131"/>
                    <a:pt x="163" y="133"/>
                    <a:pt x="163" y="134"/>
                  </a:cubicBezTo>
                  <a:cubicBezTo>
                    <a:pt x="163" y="134"/>
                    <a:pt x="163" y="135"/>
                    <a:pt x="163" y="136"/>
                  </a:cubicBezTo>
                  <a:close/>
                  <a:moveTo>
                    <a:pt x="83" y="71"/>
                  </a:moveTo>
                  <a:cubicBezTo>
                    <a:pt x="81" y="74"/>
                    <a:pt x="78" y="75"/>
                    <a:pt x="76" y="77"/>
                  </a:cubicBezTo>
                  <a:cubicBezTo>
                    <a:pt x="75" y="79"/>
                    <a:pt x="75" y="81"/>
                    <a:pt x="75" y="84"/>
                  </a:cubicBezTo>
                  <a:cubicBezTo>
                    <a:pt x="76" y="84"/>
                    <a:pt x="77" y="84"/>
                    <a:pt x="79" y="84"/>
                  </a:cubicBezTo>
                  <a:cubicBezTo>
                    <a:pt x="81" y="81"/>
                    <a:pt x="86" y="81"/>
                    <a:pt x="88" y="78"/>
                  </a:cubicBezTo>
                  <a:cubicBezTo>
                    <a:pt x="88" y="75"/>
                    <a:pt x="89" y="73"/>
                    <a:pt x="89" y="70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70"/>
                    <a:pt x="85" y="71"/>
                    <a:pt x="83" y="71"/>
                  </a:cubicBezTo>
                  <a:close/>
                  <a:moveTo>
                    <a:pt x="70" y="86"/>
                  </a:moveTo>
                  <a:cubicBezTo>
                    <a:pt x="73" y="86"/>
                    <a:pt x="73" y="82"/>
                    <a:pt x="73" y="79"/>
                  </a:cubicBezTo>
                  <a:cubicBezTo>
                    <a:pt x="74" y="79"/>
                    <a:pt x="74" y="79"/>
                    <a:pt x="73" y="79"/>
                  </a:cubicBezTo>
                  <a:cubicBezTo>
                    <a:pt x="72" y="81"/>
                    <a:pt x="69" y="82"/>
                    <a:pt x="70" y="86"/>
                  </a:cubicBezTo>
                  <a:close/>
                  <a:moveTo>
                    <a:pt x="39" y="104"/>
                  </a:moveTo>
                  <a:cubicBezTo>
                    <a:pt x="41" y="103"/>
                    <a:pt x="42" y="103"/>
                    <a:pt x="43" y="102"/>
                  </a:cubicBezTo>
                  <a:cubicBezTo>
                    <a:pt x="42" y="98"/>
                    <a:pt x="46" y="97"/>
                    <a:pt x="46" y="95"/>
                  </a:cubicBezTo>
                  <a:cubicBezTo>
                    <a:pt x="44" y="98"/>
                    <a:pt x="40" y="101"/>
                    <a:pt x="39" y="104"/>
                  </a:cubicBezTo>
                  <a:close/>
                  <a:moveTo>
                    <a:pt x="82" y="107"/>
                  </a:moveTo>
                  <a:cubicBezTo>
                    <a:pt x="82" y="108"/>
                    <a:pt x="82" y="109"/>
                    <a:pt x="81" y="110"/>
                  </a:cubicBezTo>
                  <a:cubicBezTo>
                    <a:pt x="78" y="110"/>
                    <a:pt x="77" y="110"/>
                    <a:pt x="75" y="110"/>
                  </a:cubicBezTo>
                  <a:cubicBezTo>
                    <a:pt x="72" y="114"/>
                    <a:pt x="73" y="123"/>
                    <a:pt x="73" y="129"/>
                  </a:cubicBezTo>
                  <a:cubicBezTo>
                    <a:pt x="79" y="129"/>
                    <a:pt x="83" y="130"/>
                    <a:pt x="88" y="129"/>
                  </a:cubicBezTo>
                  <a:cubicBezTo>
                    <a:pt x="88" y="127"/>
                    <a:pt x="89" y="125"/>
                    <a:pt x="89" y="122"/>
                  </a:cubicBezTo>
                  <a:cubicBezTo>
                    <a:pt x="89" y="121"/>
                    <a:pt x="88" y="119"/>
                    <a:pt x="89" y="118"/>
                  </a:cubicBezTo>
                  <a:cubicBezTo>
                    <a:pt x="89" y="117"/>
                    <a:pt x="89" y="116"/>
                    <a:pt x="89" y="115"/>
                  </a:cubicBezTo>
                  <a:cubicBezTo>
                    <a:pt x="89" y="114"/>
                    <a:pt x="89" y="113"/>
                    <a:pt x="89" y="112"/>
                  </a:cubicBezTo>
                  <a:cubicBezTo>
                    <a:pt x="89" y="110"/>
                    <a:pt x="90" y="107"/>
                    <a:pt x="88" y="106"/>
                  </a:cubicBezTo>
                  <a:cubicBezTo>
                    <a:pt x="86" y="105"/>
                    <a:pt x="84" y="108"/>
                    <a:pt x="82" y="107"/>
                  </a:cubicBezTo>
                  <a:close/>
                  <a:moveTo>
                    <a:pt x="48" y="125"/>
                  </a:moveTo>
                  <a:cubicBezTo>
                    <a:pt x="50" y="127"/>
                    <a:pt x="48" y="129"/>
                    <a:pt x="49" y="131"/>
                  </a:cubicBezTo>
                  <a:cubicBezTo>
                    <a:pt x="52" y="131"/>
                    <a:pt x="54" y="131"/>
                    <a:pt x="57" y="131"/>
                  </a:cubicBezTo>
                  <a:cubicBezTo>
                    <a:pt x="56" y="127"/>
                    <a:pt x="56" y="122"/>
                    <a:pt x="54" y="119"/>
                  </a:cubicBezTo>
                  <a:cubicBezTo>
                    <a:pt x="50" y="119"/>
                    <a:pt x="50" y="123"/>
                    <a:pt x="48" y="125"/>
                  </a:cubicBezTo>
                  <a:close/>
                  <a:moveTo>
                    <a:pt x="34" y="51"/>
                  </a:moveTo>
                  <a:cubicBezTo>
                    <a:pt x="34" y="48"/>
                    <a:pt x="32" y="45"/>
                    <a:pt x="30" y="43"/>
                  </a:cubicBezTo>
                  <a:cubicBezTo>
                    <a:pt x="26" y="38"/>
                    <a:pt x="28" y="38"/>
                    <a:pt x="23" y="37"/>
                  </a:cubicBezTo>
                  <a:cubicBezTo>
                    <a:pt x="18" y="37"/>
                    <a:pt x="16" y="39"/>
                    <a:pt x="13" y="40"/>
                  </a:cubicBezTo>
                  <a:cubicBezTo>
                    <a:pt x="11" y="39"/>
                    <a:pt x="10" y="40"/>
                    <a:pt x="8" y="41"/>
                  </a:cubicBezTo>
                  <a:cubicBezTo>
                    <a:pt x="7" y="41"/>
                    <a:pt x="9" y="42"/>
                    <a:pt x="8" y="42"/>
                  </a:cubicBezTo>
                  <a:cubicBezTo>
                    <a:pt x="4" y="43"/>
                    <a:pt x="0" y="47"/>
                    <a:pt x="0" y="53"/>
                  </a:cubicBezTo>
                  <a:cubicBezTo>
                    <a:pt x="0" y="54"/>
                    <a:pt x="0" y="54"/>
                    <a:pt x="0" y="56"/>
                  </a:cubicBezTo>
                  <a:cubicBezTo>
                    <a:pt x="0" y="57"/>
                    <a:pt x="5" y="61"/>
                    <a:pt x="8" y="63"/>
                  </a:cubicBezTo>
                  <a:cubicBezTo>
                    <a:pt x="12" y="64"/>
                    <a:pt x="13" y="64"/>
                    <a:pt x="15" y="64"/>
                  </a:cubicBezTo>
                  <a:cubicBezTo>
                    <a:pt x="20" y="64"/>
                    <a:pt x="21" y="61"/>
                    <a:pt x="28" y="61"/>
                  </a:cubicBezTo>
                  <a:cubicBezTo>
                    <a:pt x="31" y="60"/>
                    <a:pt x="30" y="60"/>
                    <a:pt x="34" y="57"/>
                  </a:cubicBezTo>
                  <a:cubicBezTo>
                    <a:pt x="35" y="54"/>
                    <a:pt x="34" y="53"/>
                    <a:pt x="34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3"/>
            <p:cNvSpPr>
              <a:spLocks noEditPoints="1"/>
            </p:cNvSpPr>
            <p:nvPr/>
          </p:nvSpPr>
          <p:spPr bwMode="auto">
            <a:xfrm>
              <a:off x="691" y="2334"/>
              <a:ext cx="388" cy="353"/>
            </a:xfrm>
            <a:custGeom>
              <a:avLst/>
              <a:gdLst>
                <a:gd name="T0" fmla="*/ 147 w 164"/>
                <a:gd name="T1" fmla="*/ 58 h 148"/>
                <a:gd name="T2" fmla="*/ 154 w 164"/>
                <a:gd name="T3" fmla="*/ 73 h 148"/>
                <a:gd name="T4" fmla="*/ 161 w 164"/>
                <a:gd name="T5" fmla="*/ 91 h 148"/>
                <a:gd name="T6" fmla="*/ 153 w 164"/>
                <a:gd name="T7" fmla="*/ 128 h 148"/>
                <a:gd name="T8" fmla="*/ 131 w 164"/>
                <a:gd name="T9" fmla="*/ 138 h 148"/>
                <a:gd name="T10" fmla="*/ 92 w 164"/>
                <a:gd name="T11" fmla="*/ 120 h 148"/>
                <a:gd name="T12" fmla="*/ 89 w 164"/>
                <a:gd name="T13" fmla="*/ 114 h 148"/>
                <a:gd name="T14" fmla="*/ 82 w 164"/>
                <a:gd name="T15" fmla="*/ 97 h 148"/>
                <a:gd name="T16" fmla="*/ 89 w 164"/>
                <a:gd name="T17" fmla="*/ 68 h 148"/>
                <a:gd name="T18" fmla="*/ 76 w 164"/>
                <a:gd name="T19" fmla="*/ 75 h 148"/>
                <a:gd name="T20" fmla="*/ 73 w 164"/>
                <a:gd name="T21" fmla="*/ 95 h 148"/>
                <a:gd name="T22" fmla="*/ 72 w 164"/>
                <a:gd name="T23" fmla="*/ 123 h 148"/>
                <a:gd name="T24" fmla="*/ 71 w 164"/>
                <a:gd name="T25" fmla="*/ 139 h 148"/>
                <a:gd name="T26" fmla="*/ 54 w 164"/>
                <a:gd name="T27" fmla="*/ 144 h 148"/>
                <a:gd name="T28" fmla="*/ 36 w 164"/>
                <a:gd name="T29" fmla="*/ 126 h 148"/>
                <a:gd name="T30" fmla="*/ 36 w 164"/>
                <a:gd name="T31" fmla="*/ 134 h 148"/>
                <a:gd name="T32" fmla="*/ 32 w 164"/>
                <a:gd name="T33" fmla="*/ 144 h 148"/>
                <a:gd name="T34" fmla="*/ 20 w 164"/>
                <a:gd name="T35" fmla="*/ 137 h 148"/>
                <a:gd name="T36" fmla="*/ 20 w 164"/>
                <a:gd name="T37" fmla="*/ 100 h 148"/>
                <a:gd name="T38" fmla="*/ 13 w 164"/>
                <a:gd name="T39" fmla="*/ 85 h 148"/>
                <a:gd name="T40" fmla="*/ 19 w 164"/>
                <a:gd name="T41" fmla="*/ 28 h 148"/>
                <a:gd name="T42" fmla="*/ 28 w 164"/>
                <a:gd name="T43" fmla="*/ 14 h 148"/>
                <a:gd name="T44" fmla="*/ 52 w 164"/>
                <a:gd name="T45" fmla="*/ 4 h 148"/>
                <a:gd name="T46" fmla="*/ 40 w 164"/>
                <a:gd name="T47" fmla="*/ 39 h 148"/>
                <a:gd name="T48" fmla="*/ 34 w 164"/>
                <a:gd name="T49" fmla="*/ 48 h 148"/>
                <a:gd name="T50" fmla="*/ 67 w 164"/>
                <a:gd name="T51" fmla="*/ 31 h 148"/>
                <a:gd name="T52" fmla="*/ 57 w 164"/>
                <a:gd name="T53" fmla="*/ 53 h 148"/>
                <a:gd name="T54" fmla="*/ 70 w 164"/>
                <a:gd name="T55" fmla="*/ 69 h 148"/>
                <a:gd name="T56" fmla="*/ 90 w 164"/>
                <a:gd name="T57" fmla="*/ 40 h 148"/>
                <a:gd name="T58" fmla="*/ 100 w 164"/>
                <a:gd name="T59" fmla="*/ 8 h 148"/>
                <a:gd name="T60" fmla="*/ 113 w 164"/>
                <a:gd name="T61" fmla="*/ 13 h 148"/>
                <a:gd name="T62" fmla="*/ 115 w 164"/>
                <a:gd name="T63" fmla="*/ 23 h 148"/>
                <a:gd name="T64" fmla="*/ 122 w 164"/>
                <a:gd name="T65" fmla="*/ 30 h 148"/>
                <a:gd name="T66" fmla="*/ 120 w 164"/>
                <a:gd name="T67" fmla="*/ 51 h 148"/>
                <a:gd name="T68" fmla="*/ 131 w 164"/>
                <a:gd name="T69" fmla="*/ 61 h 148"/>
                <a:gd name="T70" fmla="*/ 134 w 164"/>
                <a:gd name="T71" fmla="*/ 75 h 148"/>
                <a:gd name="T72" fmla="*/ 119 w 164"/>
                <a:gd name="T73" fmla="*/ 85 h 148"/>
                <a:gd name="T74" fmla="*/ 110 w 164"/>
                <a:gd name="T75" fmla="*/ 99 h 148"/>
                <a:gd name="T76" fmla="*/ 115 w 164"/>
                <a:gd name="T77" fmla="*/ 112 h 148"/>
                <a:gd name="T78" fmla="*/ 136 w 164"/>
                <a:gd name="T79" fmla="*/ 108 h 148"/>
                <a:gd name="T80" fmla="*/ 141 w 164"/>
                <a:gd name="T81" fmla="*/ 63 h 148"/>
                <a:gd name="T82" fmla="*/ 145 w 164"/>
                <a:gd name="T83" fmla="*/ 71 h 148"/>
                <a:gd name="T84" fmla="*/ 148 w 164"/>
                <a:gd name="T85" fmla="*/ 66 h 148"/>
                <a:gd name="T86" fmla="*/ 117 w 164"/>
                <a:gd name="T87" fmla="*/ 65 h 148"/>
                <a:gd name="T88" fmla="*/ 118 w 164"/>
                <a:gd name="T89" fmla="*/ 50 h 148"/>
                <a:gd name="T90" fmla="*/ 43 w 164"/>
                <a:gd name="T91" fmla="*/ 83 h 148"/>
                <a:gd name="T92" fmla="*/ 53 w 164"/>
                <a:gd name="T93" fmla="*/ 73 h 148"/>
                <a:gd name="T94" fmla="*/ 27 w 164"/>
                <a:gd name="T95" fmla="*/ 77 h 148"/>
                <a:gd name="T96" fmla="*/ 27 w 164"/>
                <a:gd name="T97" fmla="*/ 77 h 148"/>
                <a:gd name="T98" fmla="*/ 37 w 164"/>
                <a:gd name="T99" fmla="*/ 108 h 148"/>
                <a:gd name="T100" fmla="*/ 46 w 164"/>
                <a:gd name="T101" fmla="*/ 93 h 148"/>
                <a:gd name="T102" fmla="*/ 43 w 164"/>
                <a:gd name="T103" fmla="*/ 121 h 148"/>
                <a:gd name="T104" fmla="*/ 54 w 164"/>
                <a:gd name="T105" fmla="*/ 10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48">
                  <a:moveTo>
                    <a:pt x="148" y="66"/>
                  </a:moveTo>
                  <a:cubicBezTo>
                    <a:pt x="149" y="63"/>
                    <a:pt x="147" y="61"/>
                    <a:pt x="147" y="58"/>
                  </a:cubicBezTo>
                  <a:cubicBezTo>
                    <a:pt x="149" y="58"/>
                    <a:pt x="148" y="61"/>
                    <a:pt x="149" y="62"/>
                  </a:cubicBezTo>
                  <a:cubicBezTo>
                    <a:pt x="152" y="64"/>
                    <a:pt x="152" y="69"/>
                    <a:pt x="154" y="73"/>
                  </a:cubicBezTo>
                  <a:cubicBezTo>
                    <a:pt x="154" y="74"/>
                    <a:pt x="155" y="75"/>
                    <a:pt x="156" y="76"/>
                  </a:cubicBezTo>
                  <a:cubicBezTo>
                    <a:pt x="158" y="81"/>
                    <a:pt x="157" y="87"/>
                    <a:pt x="161" y="91"/>
                  </a:cubicBezTo>
                  <a:cubicBezTo>
                    <a:pt x="163" y="101"/>
                    <a:pt x="164" y="114"/>
                    <a:pt x="160" y="122"/>
                  </a:cubicBezTo>
                  <a:cubicBezTo>
                    <a:pt x="157" y="123"/>
                    <a:pt x="153" y="124"/>
                    <a:pt x="153" y="128"/>
                  </a:cubicBezTo>
                  <a:cubicBezTo>
                    <a:pt x="150" y="129"/>
                    <a:pt x="141" y="132"/>
                    <a:pt x="139" y="133"/>
                  </a:cubicBezTo>
                  <a:cubicBezTo>
                    <a:pt x="136" y="134"/>
                    <a:pt x="134" y="137"/>
                    <a:pt x="131" y="138"/>
                  </a:cubicBezTo>
                  <a:cubicBezTo>
                    <a:pt x="124" y="140"/>
                    <a:pt x="118" y="135"/>
                    <a:pt x="110" y="136"/>
                  </a:cubicBezTo>
                  <a:cubicBezTo>
                    <a:pt x="103" y="132"/>
                    <a:pt x="96" y="128"/>
                    <a:pt x="92" y="120"/>
                  </a:cubicBezTo>
                  <a:cubicBezTo>
                    <a:pt x="91" y="119"/>
                    <a:pt x="91" y="118"/>
                    <a:pt x="91" y="117"/>
                  </a:cubicBezTo>
                  <a:cubicBezTo>
                    <a:pt x="90" y="116"/>
                    <a:pt x="89" y="115"/>
                    <a:pt x="89" y="114"/>
                  </a:cubicBezTo>
                  <a:cubicBezTo>
                    <a:pt x="88" y="108"/>
                    <a:pt x="90" y="102"/>
                    <a:pt x="88" y="96"/>
                  </a:cubicBezTo>
                  <a:cubicBezTo>
                    <a:pt x="86" y="96"/>
                    <a:pt x="85" y="98"/>
                    <a:pt x="82" y="97"/>
                  </a:cubicBezTo>
                  <a:cubicBezTo>
                    <a:pt x="78" y="97"/>
                    <a:pt x="76" y="88"/>
                    <a:pt x="78" y="85"/>
                  </a:cubicBezTo>
                  <a:cubicBezTo>
                    <a:pt x="81" y="80"/>
                    <a:pt x="88" y="73"/>
                    <a:pt x="89" y="68"/>
                  </a:cubicBezTo>
                  <a:cubicBezTo>
                    <a:pt x="90" y="65"/>
                    <a:pt x="89" y="63"/>
                    <a:pt x="90" y="60"/>
                  </a:cubicBezTo>
                  <a:cubicBezTo>
                    <a:pt x="82" y="62"/>
                    <a:pt x="80" y="70"/>
                    <a:pt x="76" y="75"/>
                  </a:cubicBezTo>
                  <a:cubicBezTo>
                    <a:pt x="77" y="81"/>
                    <a:pt x="72" y="84"/>
                    <a:pt x="72" y="91"/>
                  </a:cubicBezTo>
                  <a:cubicBezTo>
                    <a:pt x="72" y="93"/>
                    <a:pt x="73" y="94"/>
                    <a:pt x="73" y="95"/>
                  </a:cubicBezTo>
                  <a:cubicBezTo>
                    <a:pt x="74" y="103"/>
                    <a:pt x="72" y="111"/>
                    <a:pt x="72" y="118"/>
                  </a:cubicBezTo>
                  <a:cubicBezTo>
                    <a:pt x="72" y="120"/>
                    <a:pt x="72" y="121"/>
                    <a:pt x="72" y="123"/>
                  </a:cubicBezTo>
                  <a:cubicBezTo>
                    <a:pt x="72" y="124"/>
                    <a:pt x="72" y="125"/>
                    <a:pt x="72" y="126"/>
                  </a:cubicBezTo>
                  <a:cubicBezTo>
                    <a:pt x="71" y="131"/>
                    <a:pt x="72" y="135"/>
                    <a:pt x="71" y="139"/>
                  </a:cubicBezTo>
                  <a:cubicBezTo>
                    <a:pt x="70" y="142"/>
                    <a:pt x="67" y="146"/>
                    <a:pt x="66" y="146"/>
                  </a:cubicBezTo>
                  <a:cubicBezTo>
                    <a:pt x="62" y="148"/>
                    <a:pt x="58" y="145"/>
                    <a:pt x="54" y="144"/>
                  </a:cubicBezTo>
                  <a:cubicBezTo>
                    <a:pt x="49" y="137"/>
                    <a:pt x="43" y="130"/>
                    <a:pt x="37" y="123"/>
                  </a:cubicBezTo>
                  <a:cubicBezTo>
                    <a:pt x="37" y="124"/>
                    <a:pt x="36" y="125"/>
                    <a:pt x="36" y="126"/>
                  </a:cubicBezTo>
                  <a:cubicBezTo>
                    <a:pt x="36" y="128"/>
                    <a:pt x="37" y="129"/>
                    <a:pt x="37" y="130"/>
                  </a:cubicBezTo>
                  <a:cubicBezTo>
                    <a:pt x="37" y="131"/>
                    <a:pt x="36" y="133"/>
                    <a:pt x="36" y="134"/>
                  </a:cubicBezTo>
                  <a:cubicBezTo>
                    <a:pt x="36" y="135"/>
                    <a:pt x="37" y="137"/>
                    <a:pt x="37" y="138"/>
                  </a:cubicBezTo>
                  <a:cubicBezTo>
                    <a:pt x="36" y="141"/>
                    <a:pt x="34" y="142"/>
                    <a:pt x="32" y="144"/>
                  </a:cubicBezTo>
                  <a:cubicBezTo>
                    <a:pt x="29" y="144"/>
                    <a:pt x="28" y="141"/>
                    <a:pt x="23" y="142"/>
                  </a:cubicBezTo>
                  <a:cubicBezTo>
                    <a:pt x="23" y="141"/>
                    <a:pt x="21" y="140"/>
                    <a:pt x="20" y="137"/>
                  </a:cubicBezTo>
                  <a:cubicBezTo>
                    <a:pt x="19" y="135"/>
                    <a:pt x="20" y="131"/>
                    <a:pt x="19" y="128"/>
                  </a:cubicBezTo>
                  <a:cubicBezTo>
                    <a:pt x="19" y="119"/>
                    <a:pt x="19" y="108"/>
                    <a:pt x="20" y="100"/>
                  </a:cubicBezTo>
                  <a:cubicBezTo>
                    <a:pt x="21" y="94"/>
                    <a:pt x="24" y="89"/>
                    <a:pt x="24" y="84"/>
                  </a:cubicBezTo>
                  <a:cubicBezTo>
                    <a:pt x="21" y="83"/>
                    <a:pt x="18" y="86"/>
                    <a:pt x="13" y="85"/>
                  </a:cubicBezTo>
                  <a:cubicBezTo>
                    <a:pt x="0" y="76"/>
                    <a:pt x="10" y="50"/>
                    <a:pt x="14" y="38"/>
                  </a:cubicBezTo>
                  <a:cubicBezTo>
                    <a:pt x="15" y="35"/>
                    <a:pt x="17" y="31"/>
                    <a:pt x="19" y="28"/>
                  </a:cubicBezTo>
                  <a:cubicBezTo>
                    <a:pt x="20" y="25"/>
                    <a:pt x="21" y="23"/>
                    <a:pt x="23" y="21"/>
                  </a:cubicBezTo>
                  <a:cubicBezTo>
                    <a:pt x="25" y="19"/>
                    <a:pt x="26" y="16"/>
                    <a:pt x="28" y="14"/>
                  </a:cubicBezTo>
                  <a:cubicBezTo>
                    <a:pt x="32" y="10"/>
                    <a:pt x="37" y="5"/>
                    <a:pt x="42" y="1"/>
                  </a:cubicBezTo>
                  <a:cubicBezTo>
                    <a:pt x="47" y="0"/>
                    <a:pt x="49" y="1"/>
                    <a:pt x="52" y="4"/>
                  </a:cubicBezTo>
                  <a:cubicBezTo>
                    <a:pt x="55" y="8"/>
                    <a:pt x="60" y="16"/>
                    <a:pt x="55" y="20"/>
                  </a:cubicBezTo>
                  <a:cubicBezTo>
                    <a:pt x="54" y="31"/>
                    <a:pt x="46" y="34"/>
                    <a:pt x="40" y="39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36" y="42"/>
                    <a:pt x="36" y="46"/>
                    <a:pt x="34" y="48"/>
                  </a:cubicBezTo>
                  <a:cubicBezTo>
                    <a:pt x="40" y="45"/>
                    <a:pt x="47" y="39"/>
                    <a:pt x="55" y="35"/>
                  </a:cubicBezTo>
                  <a:cubicBezTo>
                    <a:pt x="59" y="33"/>
                    <a:pt x="62" y="30"/>
                    <a:pt x="67" y="31"/>
                  </a:cubicBezTo>
                  <a:cubicBezTo>
                    <a:pt x="66" y="33"/>
                    <a:pt x="65" y="35"/>
                    <a:pt x="66" y="38"/>
                  </a:cubicBezTo>
                  <a:cubicBezTo>
                    <a:pt x="62" y="42"/>
                    <a:pt x="60" y="48"/>
                    <a:pt x="57" y="53"/>
                  </a:cubicBezTo>
                  <a:cubicBezTo>
                    <a:pt x="57" y="56"/>
                    <a:pt x="61" y="56"/>
                    <a:pt x="63" y="57"/>
                  </a:cubicBezTo>
                  <a:cubicBezTo>
                    <a:pt x="67" y="59"/>
                    <a:pt x="69" y="64"/>
                    <a:pt x="70" y="69"/>
                  </a:cubicBezTo>
                  <a:cubicBezTo>
                    <a:pt x="77" y="65"/>
                    <a:pt x="76" y="55"/>
                    <a:pt x="80" y="49"/>
                  </a:cubicBezTo>
                  <a:cubicBezTo>
                    <a:pt x="83" y="45"/>
                    <a:pt x="87" y="44"/>
                    <a:pt x="90" y="40"/>
                  </a:cubicBezTo>
                  <a:cubicBezTo>
                    <a:pt x="90" y="33"/>
                    <a:pt x="92" y="21"/>
                    <a:pt x="94" y="16"/>
                  </a:cubicBezTo>
                  <a:cubicBezTo>
                    <a:pt x="96" y="12"/>
                    <a:pt x="97" y="10"/>
                    <a:pt x="100" y="8"/>
                  </a:cubicBezTo>
                  <a:cubicBezTo>
                    <a:pt x="101" y="9"/>
                    <a:pt x="104" y="9"/>
                    <a:pt x="104" y="10"/>
                  </a:cubicBezTo>
                  <a:cubicBezTo>
                    <a:pt x="108" y="8"/>
                    <a:pt x="109" y="12"/>
                    <a:pt x="113" y="13"/>
                  </a:cubicBezTo>
                  <a:cubicBezTo>
                    <a:pt x="113" y="15"/>
                    <a:pt x="114" y="15"/>
                    <a:pt x="115" y="17"/>
                  </a:cubicBezTo>
                  <a:cubicBezTo>
                    <a:pt x="115" y="19"/>
                    <a:pt x="114" y="21"/>
                    <a:pt x="115" y="23"/>
                  </a:cubicBezTo>
                  <a:cubicBezTo>
                    <a:pt x="115" y="26"/>
                    <a:pt x="118" y="27"/>
                    <a:pt x="117" y="29"/>
                  </a:cubicBezTo>
                  <a:cubicBezTo>
                    <a:pt x="119" y="29"/>
                    <a:pt x="120" y="30"/>
                    <a:pt x="122" y="30"/>
                  </a:cubicBezTo>
                  <a:cubicBezTo>
                    <a:pt x="124" y="35"/>
                    <a:pt x="125" y="38"/>
                    <a:pt x="125" y="44"/>
                  </a:cubicBezTo>
                  <a:cubicBezTo>
                    <a:pt x="124" y="46"/>
                    <a:pt x="119" y="47"/>
                    <a:pt x="120" y="51"/>
                  </a:cubicBezTo>
                  <a:cubicBezTo>
                    <a:pt x="121" y="52"/>
                    <a:pt x="121" y="50"/>
                    <a:pt x="122" y="50"/>
                  </a:cubicBezTo>
                  <a:cubicBezTo>
                    <a:pt x="123" y="56"/>
                    <a:pt x="127" y="58"/>
                    <a:pt x="131" y="61"/>
                  </a:cubicBezTo>
                  <a:cubicBezTo>
                    <a:pt x="129" y="63"/>
                    <a:pt x="133" y="63"/>
                    <a:pt x="130" y="65"/>
                  </a:cubicBezTo>
                  <a:cubicBezTo>
                    <a:pt x="132" y="68"/>
                    <a:pt x="135" y="69"/>
                    <a:pt x="134" y="75"/>
                  </a:cubicBezTo>
                  <a:cubicBezTo>
                    <a:pt x="132" y="77"/>
                    <a:pt x="129" y="78"/>
                    <a:pt x="128" y="81"/>
                  </a:cubicBezTo>
                  <a:cubicBezTo>
                    <a:pt x="124" y="82"/>
                    <a:pt x="122" y="84"/>
                    <a:pt x="119" y="85"/>
                  </a:cubicBezTo>
                  <a:cubicBezTo>
                    <a:pt x="116" y="86"/>
                    <a:pt x="113" y="87"/>
                    <a:pt x="110" y="88"/>
                  </a:cubicBezTo>
                  <a:cubicBezTo>
                    <a:pt x="110" y="92"/>
                    <a:pt x="109" y="95"/>
                    <a:pt x="110" y="99"/>
                  </a:cubicBezTo>
                  <a:cubicBezTo>
                    <a:pt x="110" y="99"/>
                    <a:pt x="111" y="106"/>
                    <a:pt x="112" y="108"/>
                  </a:cubicBezTo>
                  <a:cubicBezTo>
                    <a:pt x="113" y="110"/>
                    <a:pt x="114" y="111"/>
                    <a:pt x="115" y="112"/>
                  </a:cubicBezTo>
                  <a:cubicBezTo>
                    <a:pt x="120" y="113"/>
                    <a:pt x="127" y="112"/>
                    <a:pt x="132" y="110"/>
                  </a:cubicBezTo>
                  <a:cubicBezTo>
                    <a:pt x="134" y="110"/>
                    <a:pt x="135" y="109"/>
                    <a:pt x="136" y="108"/>
                  </a:cubicBezTo>
                  <a:cubicBezTo>
                    <a:pt x="141" y="106"/>
                    <a:pt x="143" y="106"/>
                    <a:pt x="144" y="100"/>
                  </a:cubicBezTo>
                  <a:cubicBezTo>
                    <a:pt x="146" y="88"/>
                    <a:pt x="142" y="74"/>
                    <a:pt x="141" y="63"/>
                  </a:cubicBezTo>
                  <a:cubicBezTo>
                    <a:pt x="143" y="64"/>
                    <a:pt x="143" y="67"/>
                    <a:pt x="144" y="69"/>
                  </a:cubicBezTo>
                  <a:cubicBezTo>
                    <a:pt x="144" y="70"/>
                    <a:pt x="145" y="70"/>
                    <a:pt x="145" y="71"/>
                  </a:cubicBezTo>
                  <a:cubicBezTo>
                    <a:pt x="146" y="64"/>
                    <a:pt x="143" y="57"/>
                    <a:pt x="142" y="49"/>
                  </a:cubicBezTo>
                  <a:cubicBezTo>
                    <a:pt x="145" y="54"/>
                    <a:pt x="146" y="61"/>
                    <a:pt x="148" y="66"/>
                  </a:cubicBezTo>
                  <a:close/>
                  <a:moveTo>
                    <a:pt x="110" y="67"/>
                  </a:moveTo>
                  <a:cubicBezTo>
                    <a:pt x="112" y="66"/>
                    <a:pt x="115" y="63"/>
                    <a:pt x="117" y="65"/>
                  </a:cubicBezTo>
                  <a:cubicBezTo>
                    <a:pt x="122" y="63"/>
                    <a:pt x="119" y="55"/>
                    <a:pt x="119" y="50"/>
                  </a:cubicBezTo>
                  <a:cubicBezTo>
                    <a:pt x="119" y="50"/>
                    <a:pt x="119" y="50"/>
                    <a:pt x="118" y="50"/>
                  </a:cubicBezTo>
                  <a:cubicBezTo>
                    <a:pt x="116" y="55"/>
                    <a:pt x="109" y="59"/>
                    <a:pt x="110" y="67"/>
                  </a:cubicBezTo>
                  <a:close/>
                  <a:moveTo>
                    <a:pt x="43" y="83"/>
                  </a:moveTo>
                  <a:cubicBezTo>
                    <a:pt x="47" y="82"/>
                    <a:pt x="49" y="80"/>
                    <a:pt x="53" y="79"/>
                  </a:cubicBezTo>
                  <a:cubicBezTo>
                    <a:pt x="54" y="77"/>
                    <a:pt x="54" y="75"/>
                    <a:pt x="53" y="73"/>
                  </a:cubicBezTo>
                  <a:cubicBezTo>
                    <a:pt x="50" y="77"/>
                    <a:pt x="46" y="79"/>
                    <a:pt x="43" y="83"/>
                  </a:cubicBezTo>
                  <a:close/>
                  <a:moveTo>
                    <a:pt x="27" y="77"/>
                  </a:moveTo>
                  <a:cubicBezTo>
                    <a:pt x="28" y="77"/>
                    <a:pt x="29" y="75"/>
                    <a:pt x="28" y="74"/>
                  </a:cubicBezTo>
                  <a:cubicBezTo>
                    <a:pt x="27" y="75"/>
                    <a:pt x="27" y="76"/>
                    <a:pt x="27" y="77"/>
                  </a:cubicBezTo>
                  <a:close/>
                  <a:moveTo>
                    <a:pt x="36" y="103"/>
                  </a:moveTo>
                  <a:cubicBezTo>
                    <a:pt x="36" y="105"/>
                    <a:pt x="36" y="107"/>
                    <a:pt x="37" y="108"/>
                  </a:cubicBezTo>
                  <a:cubicBezTo>
                    <a:pt x="40" y="103"/>
                    <a:pt x="44" y="99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3" y="96"/>
                    <a:pt x="40" y="99"/>
                    <a:pt x="36" y="103"/>
                  </a:cubicBezTo>
                  <a:close/>
                  <a:moveTo>
                    <a:pt x="43" y="121"/>
                  </a:moveTo>
                  <a:cubicBezTo>
                    <a:pt x="47" y="123"/>
                    <a:pt x="50" y="126"/>
                    <a:pt x="54" y="128"/>
                  </a:cubicBezTo>
                  <a:cubicBezTo>
                    <a:pt x="55" y="120"/>
                    <a:pt x="56" y="113"/>
                    <a:pt x="54" y="107"/>
                  </a:cubicBezTo>
                  <a:cubicBezTo>
                    <a:pt x="50" y="111"/>
                    <a:pt x="47" y="117"/>
                    <a:pt x="43" y="1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4"/>
            <p:cNvSpPr>
              <a:spLocks noEditPoints="1"/>
            </p:cNvSpPr>
            <p:nvPr/>
          </p:nvSpPr>
          <p:spPr bwMode="auto">
            <a:xfrm>
              <a:off x="279" y="2305"/>
              <a:ext cx="360" cy="387"/>
            </a:xfrm>
            <a:custGeom>
              <a:avLst/>
              <a:gdLst>
                <a:gd name="T0" fmla="*/ 0 w 152"/>
                <a:gd name="T1" fmla="*/ 126 h 162"/>
                <a:gd name="T2" fmla="*/ 7 w 152"/>
                <a:gd name="T3" fmla="*/ 130 h 162"/>
                <a:gd name="T4" fmla="*/ 29 w 152"/>
                <a:gd name="T5" fmla="*/ 124 h 162"/>
                <a:gd name="T6" fmla="*/ 49 w 152"/>
                <a:gd name="T7" fmla="*/ 158 h 162"/>
                <a:gd name="T8" fmla="*/ 48 w 152"/>
                <a:gd name="T9" fmla="*/ 103 h 162"/>
                <a:gd name="T10" fmla="*/ 55 w 152"/>
                <a:gd name="T11" fmla="*/ 73 h 162"/>
                <a:gd name="T12" fmla="*/ 51 w 152"/>
                <a:gd name="T13" fmla="*/ 58 h 162"/>
                <a:gd name="T14" fmla="*/ 52 w 152"/>
                <a:gd name="T15" fmla="*/ 30 h 162"/>
                <a:gd name="T16" fmla="*/ 29 w 152"/>
                <a:gd name="T17" fmla="*/ 42 h 162"/>
                <a:gd name="T18" fmla="*/ 12 w 152"/>
                <a:gd name="T19" fmla="*/ 67 h 162"/>
                <a:gd name="T20" fmla="*/ 21 w 152"/>
                <a:gd name="T21" fmla="*/ 78 h 162"/>
                <a:gd name="T22" fmla="*/ 28 w 152"/>
                <a:gd name="T23" fmla="*/ 81 h 162"/>
                <a:gd name="T24" fmla="*/ 39 w 152"/>
                <a:gd name="T25" fmla="*/ 71 h 162"/>
                <a:gd name="T26" fmla="*/ 20 w 152"/>
                <a:gd name="T27" fmla="*/ 100 h 162"/>
                <a:gd name="T28" fmla="*/ 0 w 152"/>
                <a:gd name="T29" fmla="*/ 123 h 162"/>
                <a:gd name="T30" fmla="*/ 58 w 152"/>
                <a:gd name="T31" fmla="*/ 117 h 162"/>
                <a:gd name="T32" fmla="*/ 72 w 152"/>
                <a:gd name="T33" fmla="*/ 126 h 162"/>
                <a:gd name="T34" fmla="*/ 52 w 152"/>
                <a:gd name="T35" fmla="*/ 150 h 162"/>
                <a:gd name="T36" fmla="*/ 59 w 152"/>
                <a:gd name="T37" fmla="*/ 158 h 162"/>
                <a:gd name="T38" fmla="*/ 65 w 152"/>
                <a:gd name="T39" fmla="*/ 159 h 162"/>
                <a:gd name="T40" fmla="*/ 82 w 152"/>
                <a:gd name="T41" fmla="*/ 143 h 162"/>
                <a:gd name="T42" fmla="*/ 98 w 152"/>
                <a:gd name="T43" fmla="*/ 155 h 162"/>
                <a:gd name="T44" fmla="*/ 140 w 152"/>
                <a:gd name="T45" fmla="*/ 151 h 162"/>
                <a:gd name="T46" fmla="*/ 120 w 152"/>
                <a:gd name="T47" fmla="*/ 121 h 162"/>
                <a:gd name="T48" fmla="*/ 143 w 152"/>
                <a:gd name="T49" fmla="*/ 117 h 162"/>
                <a:gd name="T50" fmla="*/ 140 w 152"/>
                <a:gd name="T51" fmla="*/ 100 h 162"/>
                <a:gd name="T52" fmla="*/ 112 w 152"/>
                <a:gd name="T53" fmla="*/ 106 h 162"/>
                <a:gd name="T54" fmla="*/ 118 w 152"/>
                <a:gd name="T55" fmla="*/ 92 h 162"/>
                <a:gd name="T56" fmla="*/ 128 w 152"/>
                <a:gd name="T57" fmla="*/ 74 h 162"/>
                <a:gd name="T58" fmla="*/ 120 w 152"/>
                <a:gd name="T59" fmla="*/ 52 h 162"/>
                <a:gd name="T60" fmla="*/ 106 w 152"/>
                <a:gd name="T61" fmla="*/ 54 h 162"/>
                <a:gd name="T62" fmla="*/ 107 w 152"/>
                <a:gd name="T63" fmla="*/ 43 h 162"/>
                <a:gd name="T64" fmla="*/ 116 w 152"/>
                <a:gd name="T65" fmla="*/ 39 h 162"/>
                <a:gd name="T66" fmla="*/ 110 w 152"/>
                <a:gd name="T67" fmla="*/ 24 h 162"/>
                <a:gd name="T68" fmla="*/ 100 w 152"/>
                <a:gd name="T69" fmla="*/ 10 h 162"/>
                <a:gd name="T70" fmla="*/ 87 w 152"/>
                <a:gd name="T71" fmla="*/ 14 h 162"/>
                <a:gd name="T72" fmla="*/ 83 w 152"/>
                <a:gd name="T73" fmla="*/ 31 h 162"/>
                <a:gd name="T74" fmla="*/ 71 w 152"/>
                <a:gd name="T75" fmla="*/ 49 h 162"/>
                <a:gd name="T76" fmla="*/ 67 w 152"/>
                <a:gd name="T77" fmla="*/ 68 h 162"/>
                <a:gd name="T78" fmla="*/ 69 w 152"/>
                <a:gd name="T79" fmla="*/ 96 h 162"/>
                <a:gd name="T80" fmla="*/ 62 w 152"/>
                <a:gd name="T81" fmla="*/ 116 h 162"/>
                <a:gd name="T82" fmla="*/ 107 w 152"/>
                <a:gd name="T83" fmla="*/ 72 h 162"/>
                <a:gd name="T84" fmla="*/ 88 w 152"/>
                <a:gd name="T85" fmla="*/ 73 h 162"/>
                <a:gd name="T86" fmla="*/ 96 w 152"/>
                <a:gd name="T87" fmla="*/ 70 h 162"/>
                <a:gd name="T88" fmla="*/ 96 w 152"/>
                <a:gd name="T89" fmla="*/ 125 h 162"/>
                <a:gd name="T90" fmla="*/ 111 w 152"/>
                <a:gd name="T91" fmla="*/ 140 h 162"/>
                <a:gd name="T92" fmla="*/ 113 w 152"/>
                <a:gd name="T93" fmla="*/ 129 h 162"/>
                <a:gd name="T94" fmla="*/ 96 w 152"/>
                <a:gd name="T95" fmla="*/ 125 h 162"/>
                <a:gd name="T96" fmla="*/ 77 w 152"/>
                <a:gd name="T97" fmla="*/ 79 h 162"/>
                <a:gd name="T98" fmla="*/ 81 w 152"/>
                <a:gd name="T99" fmla="*/ 83 h 162"/>
                <a:gd name="T100" fmla="*/ 72 w 152"/>
                <a:gd name="T101" fmla="*/ 7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62">
                  <a:moveTo>
                    <a:pt x="0" y="123"/>
                  </a:moveTo>
                  <a:cubicBezTo>
                    <a:pt x="0" y="124"/>
                    <a:pt x="0" y="125"/>
                    <a:pt x="0" y="126"/>
                  </a:cubicBezTo>
                  <a:moveTo>
                    <a:pt x="0" y="126"/>
                  </a:moveTo>
                  <a:cubicBezTo>
                    <a:pt x="1" y="129"/>
                    <a:pt x="5" y="128"/>
                    <a:pt x="7" y="130"/>
                  </a:cubicBezTo>
                  <a:cubicBezTo>
                    <a:pt x="9" y="131"/>
                    <a:pt x="8" y="133"/>
                    <a:pt x="10" y="134"/>
                  </a:cubicBezTo>
                  <a:cubicBezTo>
                    <a:pt x="18" y="139"/>
                    <a:pt x="24" y="126"/>
                    <a:pt x="29" y="124"/>
                  </a:cubicBezTo>
                  <a:cubicBezTo>
                    <a:pt x="30" y="132"/>
                    <a:pt x="30" y="156"/>
                    <a:pt x="37" y="160"/>
                  </a:cubicBezTo>
                  <a:cubicBezTo>
                    <a:pt x="40" y="162"/>
                    <a:pt x="47" y="160"/>
                    <a:pt x="49" y="158"/>
                  </a:cubicBezTo>
                  <a:cubicBezTo>
                    <a:pt x="54" y="155"/>
                    <a:pt x="50" y="146"/>
                    <a:pt x="50" y="140"/>
                  </a:cubicBezTo>
                  <a:cubicBezTo>
                    <a:pt x="49" y="128"/>
                    <a:pt x="49" y="116"/>
                    <a:pt x="48" y="103"/>
                  </a:cubicBezTo>
                  <a:cubicBezTo>
                    <a:pt x="48" y="95"/>
                    <a:pt x="50" y="92"/>
                    <a:pt x="52" y="88"/>
                  </a:cubicBezTo>
                  <a:cubicBezTo>
                    <a:pt x="54" y="84"/>
                    <a:pt x="55" y="79"/>
                    <a:pt x="55" y="73"/>
                  </a:cubicBezTo>
                  <a:cubicBezTo>
                    <a:pt x="55" y="71"/>
                    <a:pt x="54" y="67"/>
                    <a:pt x="53" y="64"/>
                  </a:cubicBezTo>
                  <a:cubicBezTo>
                    <a:pt x="53" y="62"/>
                    <a:pt x="50" y="59"/>
                    <a:pt x="51" y="58"/>
                  </a:cubicBezTo>
                  <a:cubicBezTo>
                    <a:pt x="51" y="56"/>
                    <a:pt x="54" y="56"/>
                    <a:pt x="55" y="54"/>
                  </a:cubicBezTo>
                  <a:cubicBezTo>
                    <a:pt x="59" y="48"/>
                    <a:pt x="57" y="36"/>
                    <a:pt x="52" y="30"/>
                  </a:cubicBezTo>
                  <a:cubicBezTo>
                    <a:pt x="50" y="27"/>
                    <a:pt x="45" y="24"/>
                    <a:pt x="40" y="28"/>
                  </a:cubicBezTo>
                  <a:cubicBezTo>
                    <a:pt x="36" y="31"/>
                    <a:pt x="33" y="37"/>
                    <a:pt x="29" y="42"/>
                  </a:cubicBezTo>
                  <a:cubicBezTo>
                    <a:pt x="27" y="45"/>
                    <a:pt x="25" y="47"/>
                    <a:pt x="23" y="50"/>
                  </a:cubicBezTo>
                  <a:cubicBezTo>
                    <a:pt x="19" y="56"/>
                    <a:pt x="14" y="62"/>
                    <a:pt x="12" y="67"/>
                  </a:cubicBezTo>
                  <a:cubicBezTo>
                    <a:pt x="10" y="74"/>
                    <a:pt x="14" y="72"/>
                    <a:pt x="18" y="74"/>
                  </a:cubicBezTo>
                  <a:cubicBezTo>
                    <a:pt x="19" y="75"/>
                    <a:pt x="20" y="77"/>
                    <a:pt x="21" y="78"/>
                  </a:cubicBezTo>
                  <a:cubicBezTo>
                    <a:pt x="22" y="78"/>
                    <a:pt x="23" y="78"/>
                    <a:pt x="25" y="78"/>
                  </a:cubicBezTo>
                  <a:cubicBezTo>
                    <a:pt x="26" y="79"/>
                    <a:pt x="26" y="81"/>
                    <a:pt x="28" y="81"/>
                  </a:cubicBezTo>
                  <a:cubicBezTo>
                    <a:pt x="28" y="81"/>
                    <a:pt x="32" y="79"/>
                    <a:pt x="33" y="79"/>
                  </a:cubicBezTo>
                  <a:cubicBezTo>
                    <a:pt x="36" y="77"/>
                    <a:pt x="37" y="73"/>
                    <a:pt x="39" y="71"/>
                  </a:cubicBezTo>
                  <a:cubicBezTo>
                    <a:pt x="35" y="79"/>
                    <a:pt x="31" y="87"/>
                    <a:pt x="25" y="94"/>
                  </a:cubicBezTo>
                  <a:cubicBezTo>
                    <a:pt x="24" y="96"/>
                    <a:pt x="21" y="98"/>
                    <a:pt x="20" y="100"/>
                  </a:cubicBezTo>
                  <a:cubicBezTo>
                    <a:pt x="19" y="101"/>
                    <a:pt x="19" y="103"/>
                    <a:pt x="18" y="104"/>
                  </a:cubicBezTo>
                  <a:cubicBezTo>
                    <a:pt x="13" y="110"/>
                    <a:pt x="4" y="114"/>
                    <a:pt x="0" y="123"/>
                  </a:cubicBezTo>
                  <a:moveTo>
                    <a:pt x="62" y="116"/>
                  </a:moveTo>
                  <a:cubicBezTo>
                    <a:pt x="61" y="116"/>
                    <a:pt x="59" y="116"/>
                    <a:pt x="58" y="117"/>
                  </a:cubicBezTo>
                  <a:cubicBezTo>
                    <a:pt x="56" y="119"/>
                    <a:pt x="54" y="124"/>
                    <a:pt x="56" y="127"/>
                  </a:cubicBezTo>
                  <a:cubicBezTo>
                    <a:pt x="60" y="132"/>
                    <a:pt x="67" y="125"/>
                    <a:pt x="72" y="126"/>
                  </a:cubicBezTo>
                  <a:cubicBezTo>
                    <a:pt x="68" y="131"/>
                    <a:pt x="63" y="136"/>
                    <a:pt x="59" y="141"/>
                  </a:cubicBezTo>
                  <a:cubicBezTo>
                    <a:pt x="56" y="144"/>
                    <a:pt x="52" y="147"/>
                    <a:pt x="52" y="150"/>
                  </a:cubicBezTo>
                  <a:cubicBezTo>
                    <a:pt x="52" y="152"/>
                    <a:pt x="54" y="158"/>
                    <a:pt x="54" y="158"/>
                  </a:cubicBezTo>
                  <a:cubicBezTo>
                    <a:pt x="55" y="159"/>
                    <a:pt x="57" y="158"/>
                    <a:pt x="59" y="158"/>
                  </a:cubicBezTo>
                  <a:cubicBezTo>
                    <a:pt x="61" y="158"/>
                    <a:pt x="60" y="159"/>
                    <a:pt x="62" y="159"/>
                  </a:cubicBezTo>
                  <a:cubicBezTo>
                    <a:pt x="63" y="159"/>
                    <a:pt x="64" y="159"/>
                    <a:pt x="65" y="159"/>
                  </a:cubicBezTo>
                  <a:cubicBezTo>
                    <a:pt x="68" y="158"/>
                    <a:pt x="76" y="149"/>
                    <a:pt x="78" y="147"/>
                  </a:cubicBezTo>
                  <a:cubicBezTo>
                    <a:pt x="80" y="145"/>
                    <a:pt x="80" y="143"/>
                    <a:pt x="82" y="143"/>
                  </a:cubicBezTo>
                  <a:cubicBezTo>
                    <a:pt x="83" y="143"/>
                    <a:pt x="85" y="147"/>
                    <a:pt x="87" y="148"/>
                  </a:cubicBezTo>
                  <a:cubicBezTo>
                    <a:pt x="89" y="150"/>
                    <a:pt x="94" y="153"/>
                    <a:pt x="98" y="155"/>
                  </a:cubicBezTo>
                  <a:cubicBezTo>
                    <a:pt x="108" y="159"/>
                    <a:pt x="124" y="162"/>
                    <a:pt x="135" y="156"/>
                  </a:cubicBezTo>
                  <a:cubicBezTo>
                    <a:pt x="136" y="155"/>
                    <a:pt x="139" y="152"/>
                    <a:pt x="140" y="151"/>
                  </a:cubicBezTo>
                  <a:cubicBezTo>
                    <a:pt x="144" y="143"/>
                    <a:pt x="138" y="138"/>
                    <a:pt x="135" y="134"/>
                  </a:cubicBezTo>
                  <a:cubicBezTo>
                    <a:pt x="130" y="128"/>
                    <a:pt x="126" y="124"/>
                    <a:pt x="120" y="121"/>
                  </a:cubicBezTo>
                  <a:cubicBezTo>
                    <a:pt x="121" y="117"/>
                    <a:pt x="121" y="113"/>
                    <a:pt x="124" y="110"/>
                  </a:cubicBezTo>
                  <a:cubicBezTo>
                    <a:pt x="133" y="104"/>
                    <a:pt x="137" y="116"/>
                    <a:pt x="143" y="117"/>
                  </a:cubicBezTo>
                  <a:cubicBezTo>
                    <a:pt x="148" y="117"/>
                    <a:pt x="152" y="112"/>
                    <a:pt x="151" y="108"/>
                  </a:cubicBezTo>
                  <a:cubicBezTo>
                    <a:pt x="150" y="103"/>
                    <a:pt x="145" y="100"/>
                    <a:pt x="140" y="100"/>
                  </a:cubicBezTo>
                  <a:cubicBezTo>
                    <a:pt x="135" y="99"/>
                    <a:pt x="130" y="103"/>
                    <a:pt x="126" y="104"/>
                  </a:cubicBezTo>
                  <a:cubicBezTo>
                    <a:pt x="122" y="105"/>
                    <a:pt x="116" y="104"/>
                    <a:pt x="112" y="106"/>
                  </a:cubicBezTo>
                  <a:cubicBezTo>
                    <a:pt x="113" y="102"/>
                    <a:pt x="117" y="101"/>
                    <a:pt x="118" y="97"/>
                  </a:cubicBezTo>
                  <a:cubicBezTo>
                    <a:pt x="119" y="95"/>
                    <a:pt x="118" y="94"/>
                    <a:pt x="118" y="92"/>
                  </a:cubicBezTo>
                  <a:cubicBezTo>
                    <a:pt x="119" y="89"/>
                    <a:pt x="122" y="87"/>
                    <a:pt x="124" y="85"/>
                  </a:cubicBezTo>
                  <a:cubicBezTo>
                    <a:pt x="125" y="83"/>
                    <a:pt x="126" y="78"/>
                    <a:pt x="128" y="74"/>
                  </a:cubicBezTo>
                  <a:cubicBezTo>
                    <a:pt x="130" y="70"/>
                    <a:pt x="133" y="66"/>
                    <a:pt x="133" y="61"/>
                  </a:cubicBezTo>
                  <a:cubicBezTo>
                    <a:pt x="132" y="58"/>
                    <a:pt x="124" y="52"/>
                    <a:pt x="120" y="52"/>
                  </a:cubicBezTo>
                  <a:cubicBezTo>
                    <a:pt x="119" y="52"/>
                    <a:pt x="118" y="53"/>
                    <a:pt x="117" y="53"/>
                  </a:cubicBezTo>
                  <a:cubicBezTo>
                    <a:pt x="114" y="54"/>
                    <a:pt x="108" y="55"/>
                    <a:pt x="106" y="54"/>
                  </a:cubicBezTo>
                  <a:cubicBezTo>
                    <a:pt x="104" y="54"/>
                    <a:pt x="102" y="48"/>
                    <a:pt x="102" y="48"/>
                  </a:cubicBezTo>
                  <a:cubicBezTo>
                    <a:pt x="102" y="46"/>
                    <a:pt x="104" y="44"/>
                    <a:pt x="107" y="43"/>
                  </a:cubicBezTo>
                  <a:cubicBezTo>
                    <a:pt x="108" y="43"/>
                    <a:pt x="110" y="43"/>
                    <a:pt x="111" y="43"/>
                  </a:cubicBezTo>
                  <a:cubicBezTo>
                    <a:pt x="113" y="42"/>
                    <a:pt x="116" y="40"/>
                    <a:pt x="116" y="39"/>
                  </a:cubicBezTo>
                  <a:cubicBezTo>
                    <a:pt x="117" y="39"/>
                    <a:pt x="116" y="37"/>
                    <a:pt x="116" y="36"/>
                  </a:cubicBezTo>
                  <a:cubicBezTo>
                    <a:pt x="116" y="28"/>
                    <a:pt x="114" y="25"/>
                    <a:pt x="110" y="24"/>
                  </a:cubicBezTo>
                  <a:cubicBezTo>
                    <a:pt x="107" y="23"/>
                    <a:pt x="102" y="24"/>
                    <a:pt x="101" y="23"/>
                  </a:cubicBezTo>
                  <a:cubicBezTo>
                    <a:pt x="100" y="22"/>
                    <a:pt x="100" y="11"/>
                    <a:pt x="100" y="10"/>
                  </a:cubicBezTo>
                  <a:cubicBezTo>
                    <a:pt x="98" y="4"/>
                    <a:pt x="83" y="0"/>
                    <a:pt x="84" y="9"/>
                  </a:cubicBezTo>
                  <a:cubicBezTo>
                    <a:pt x="84" y="11"/>
                    <a:pt x="87" y="12"/>
                    <a:pt x="87" y="14"/>
                  </a:cubicBezTo>
                  <a:cubicBezTo>
                    <a:pt x="87" y="16"/>
                    <a:pt x="85" y="18"/>
                    <a:pt x="85" y="20"/>
                  </a:cubicBezTo>
                  <a:cubicBezTo>
                    <a:pt x="84" y="25"/>
                    <a:pt x="84" y="30"/>
                    <a:pt x="83" y="31"/>
                  </a:cubicBezTo>
                  <a:cubicBezTo>
                    <a:pt x="81" y="33"/>
                    <a:pt x="72" y="37"/>
                    <a:pt x="69" y="40"/>
                  </a:cubicBezTo>
                  <a:cubicBezTo>
                    <a:pt x="67" y="43"/>
                    <a:pt x="69" y="47"/>
                    <a:pt x="71" y="49"/>
                  </a:cubicBezTo>
                  <a:cubicBezTo>
                    <a:pt x="74" y="51"/>
                    <a:pt x="81" y="51"/>
                    <a:pt x="80" y="57"/>
                  </a:cubicBezTo>
                  <a:cubicBezTo>
                    <a:pt x="79" y="61"/>
                    <a:pt x="70" y="65"/>
                    <a:pt x="67" y="68"/>
                  </a:cubicBezTo>
                  <a:cubicBezTo>
                    <a:pt x="64" y="70"/>
                    <a:pt x="61" y="74"/>
                    <a:pt x="61" y="77"/>
                  </a:cubicBezTo>
                  <a:cubicBezTo>
                    <a:pt x="60" y="86"/>
                    <a:pt x="66" y="92"/>
                    <a:pt x="69" y="96"/>
                  </a:cubicBezTo>
                  <a:cubicBezTo>
                    <a:pt x="71" y="101"/>
                    <a:pt x="72" y="106"/>
                    <a:pt x="80" y="102"/>
                  </a:cubicBezTo>
                  <a:cubicBezTo>
                    <a:pt x="77" y="105"/>
                    <a:pt x="68" y="113"/>
                    <a:pt x="62" y="116"/>
                  </a:cubicBezTo>
                  <a:close/>
                  <a:moveTo>
                    <a:pt x="114" y="64"/>
                  </a:moveTo>
                  <a:cubicBezTo>
                    <a:pt x="111" y="62"/>
                    <a:pt x="106" y="68"/>
                    <a:pt x="107" y="72"/>
                  </a:cubicBezTo>
                  <a:cubicBezTo>
                    <a:pt x="113" y="73"/>
                    <a:pt x="112" y="67"/>
                    <a:pt x="114" y="64"/>
                  </a:cubicBezTo>
                  <a:close/>
                  <a:moveTo>
                    <a:pt x="88" y="73"/>
                  </a:moveTo>
                  <a:cubicBezTo>
                    <a:pt x="87" y="75"/>
                    <a:pt x="90" y="79"/>
                    <a:pt x="89" y="80"/>
                  </a:cubicBezTo>
                  <a:cubicBezTo>
                    <a:pt x="94" y="80"/>
                    <a:pt x="96" y="76"/>
                    <a:pt x="96" y="70"/>
                  </a:cubicBezTo>
                  <a:cubicBezTo>
                    <a:pt x="93" y="71"/>
                    <a:pt x="88" y="71"/>
                    <a:pt x="88" y="73"/>
                  </a:cubicBezTo>
                  <a:close/>
                  <a:moveTo>
                    <a:pt x="96" y="125"/>
                  </a:moveTo>
                  <a:cubicBezTo>
                    <a:pt x="95" y="126"/>
                    <a:pt x="92" y="128"/>
                    <a:pt x="92" y="129"/>
                  </a:cubicBezTo>
                  <a:cubicBezTo>
                    <a:pt x="93" y="133"/>
                    <a:pt x="106" y="139"/>
                    <a:pt x="111" y="140"/>
                  </a:cubicBezTo>
                  <a:cubicBezTo>
                    <a:pt x="113" y="140"/>
                    <a:pt x="118" y="141"/>
                    <a:pt x="120" y="141"/>
                  </a:cubicBezTo>
                  <a:cubicBezTo>
                    <a:pt x="127" y="140"/>
                    <a:pt x="116" y="132"/>
                    <a:pt x="113" y="129"/>
                  </a:cubicBezTo>
                  <a:cubicBezTo>
                    <a:pt x="110" y="126"/>
                    <a:pt x="105" y="118"/>
                    <a:pt x="101" y="119"/>
                  </a:cubicBezTo>
                  <a:cubicBezTo>
                    <a:pt x="98" y="120"/>
                    <a:pt x="98" y="123"/>
                    <a:pt x="96" y="125"/>
                  </a:cubicBezTo>
                  <a:close/>
                  <a:moveTo>
                    <a:pt x="72" y="77"/>
                  </a:moveTo>
                  <a:cubicBezTo>
                    <a:pt x="72" y="77"/>
                    <a:pt x="76" y="79"/>
                    <a:pt x="77" y="79"/>
                  </a:cubicBezTo>
                  <a:cubicBezTo>
                    <a:pt x="78" y="79"/>
                    <a:pt x="79" y="78"/>
                    <a:pt x="80" y="79"/>
                  </a:cubicBezTo>
                  <a:cubicBezTo>
                    <a:pt x="81" y="81"/>
                    <a:pt x="81" y="82"/>
                    <a:pt x="81" y="83"/>
                  </a:cubicBezTo>
                  <a:cubicBezTo>
                    <a:pt x="80" y="83"/>
                    <a:pt x="78" y="85"/>
                    <a:pt x="77" y="85"/>
                  </a:cubicBezTo>
                  <a:cubicBezTo>
                    <a:pt x="76" y="84"/>
                    <a:pt x="73" y="80"/>
                    <a:pt x="72" y="79"/>
                  </a:cubicBezTo>
                  <a:cubicBezTo>
                    <a:pt x="72" y="79"/>
                    <a:pt x="71" y="77"/>
                    <a:pt x="72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5"/>
            <p:cNvSpPr/>
            <p:nvPr/>
          </p:nvSpPr>
          <p:spPr bwMode="auto">
            <a:xfrm>
              <a:off x="3623" y="2496"/>
              <a:ext cx="319" cy="105"/>
            </a:xfrm>
            <a:custGeom>
              <a:avLst/>
              <a:gdLst>
                <a:gd name="T0" fmla="*/ 114 w 135"/>
                <a:gd name="T1" fmla="*/ 37 h 44"/>
                <a:gd name="T2" fmla="*/ 110 w 135"/>
                <a:gd name="T3" fmla="*/ 33 h 44"/>
                <a:gd name="T4" fmla="*/ 92 w 135"/>
                <a:gd name="T5" fmla="*/ 32 h 44"/>
                <a:gd name="T6" fmla="*/ 79 w 135"/>
                <a:gd name="T7" fmla="*/ 33 h 44"/>
                <a:gd name="T8" fmla="*/ 65 w 135"/>
                <a:gd name="T9" fmla="*/ 34 h 44"/>
                <a:gd name="T10" fmla="*/ 49 w 135"/>
                <a:gd name="T11" fmla="*/ 37 h 44"/>
                <a:gd name="T12" fmla="*/ 45 w 135"/>
                <a:gd name="T13" fmla="*/ 38 h 44"/>
                <a:gd name="T14" fmla="*/ 38 w 135"/>
                <a:gd name="T15" fmla="*/ 40 h 44"/>
                <a:gd name="T16" fmla="*/ 19 w 135"/>
                <a:gd name="T17" fmla="*/ 37 h 44"/>
                <a:gd name="T18" fmla="*/ 13 w 135"/>
                <a:gd name="T19" fmla="*/ 31 h 44"/>
                <a:gd name="T20" fmla="*/ 4 w 135"/>
                <a:gd name="T21" fmla="*/ 12 h 44"/>
                <a:gd name="T22" fmla="*/ 13 w 135"/>
                <a:gd name="T23" fmla="*/ 4 h 44"/>
                <a:gd name="T24" fmla="*/ 19 w 135"/>
                <a:gd name="T25" fmla="*/ 3 h 44"/>
                <a:gd name="T26" fmla="*/ 53 w 135"/>
                <a:gd name="T27" fmla="*/ 1 h 44"/>
                <a:gd name="T28" fmla="*/ 75 w 135"/>
                <a:gd name="T29" fmla="*/ 0 h 44"/>
                <a:gd name="T30" fmla="*/ 106 w 135"/>
                <a:gd name="T31" fmla="*/ 2 h 44"/>
                <a:gd name="T32" fmla="*/ 112 w 135"/>
                <a:gd name="T33" fmla="*/ 3 h 44"/>
                <a:gd name="T34" fmla="*/ 122 w 135"/>
                <a:gd name="T35" fmla="*/ 3 h 44"/>
                <a:gd name="T36" fmla="*/ 130 w 135"/>
                <a:gd name="T37" fmla="*/ 13 h 44"/>
                <a:gd name="T38" fmla="*/ 134 w 135"/>
                <a:gd name="T39" fmla="*/ 31 h 44"/>
                <a:gd name="T40" fmla="*/ 130 w 135"/>
                <a:gd name="T41" fmla="*/ 38 h 44"/>
                <a:gd name="T42" fmla="*/ 127 w 135"/>
                <a:gd name="T43" fmla="*/ 40 h 44"/>
                <a:gd name="T44" fmla="*/ 125 w 135"/>
                <a:gd name="T45" fmla="*/ 43 h 44"/>
                <a:gd name="T46" fmla="*/ 114 w 135"/>
                <a:gd name="T4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44">
                  <a:moveTo>
                    <a:pt x="114" y="37"/>
                  </a:moveTo>
                  <a:cubicBezTo>
                    <a:pt x="112" y="35"/>
                    <a:pt x="113" y="33"/>
                    <a:pt x="110" y="33"/>
                  </a:cubicBezTo>
                  <a:cubicBezTo>
                    <a:pt x="108" y="32"/>
                    <a:pt x="93" y="32"/>
                    <a:pt x="92" y="32"/>
                  </a:cubicBezTo>
                  <a:cubicBezTo>
                    <a:pt x="88" y="32"/>
                    <a:pt x="84" y="33"/>
                    <a:pt x="79" y="33"/>
                  </a:cubicBezTo>
                  <a:cubicBezTo>
                    <a:pt x="75" y="33"/>
                    <a:pt x="70" y="34"/>
                    <a:pt x="65" y="34"/>
                  </a:cubicBezTo>
                  <a:cubicBezTo>
                    <a:pt x="61" y="35"/>
                    <a:pt x="51" y="37"/>
                    <a:pt x="49" y="37"/>
                  </a:cubicBezTo>
                  <a:cubicBezTo>
                    <a:pt x="48" y="37"/>
                    <a:pt x="46" y="37"/>
                    <a:pt x="45" y="38"/>
                  </a:cubicBezTo>
                  <a:cubicBezTo>
                    <a:pt x="42" y="39"/>
                    <a:pt x="41" y="41"/>
                    <a:pt x="38" y="40"/>
                  </a:cubicBezTo>
                  <a:cubicBezTo>
                    <a:pt x="35" y="40"/>
                    <a:pt x="22" y="39"/>
                    <a:pt x="19" y="37"/>
                  </a:cubicBezTo>
                  <a:cubicBezTo>
                    <a:pt x="17" y="35"/>
                    <a:pt x="14" y="33"/>
                    <a:pt x="13" y="31"/>
                  </a:cubicBezTo>
                  <a:cubicBezTo>
                    <a:pt x="8" y="27"/>
                    <a:pt x="0" y="21"/>
                    <a:pt x="4" y="12"/>
                  </a:cubicBezTo>
                  <a:cubicBezTo>
                    <a:pt x="5" y="10"/>
                    <a:pt x="11" y="5"/>
                    <a:pt x="13" y="4"/>
                  </a:cubicBezTo>
                  <a:cubicBezTo>
                    <a:pt x="15" y="4"/>
                    <a:pt x="17" y="4"/>
                    <a:pt x="19" y="3"/>
                  </a:cubicBezTo>
                  <a:cubicBezTo>
                    <a:pt x="30" y="2"/>
                    <a:pt x="41" y="2"/>
                    <a:pt x="53" y="1"/>
                  </a:cubicBezTo>
                  <a:cubicBezTo>
                    <a:pt x="60" y="1"/>
                    <a:pt x="68" y="0"/>
                    <a:pt x="75" y="0"/>
                  </a:cubicBezTo>
                  <a:cubicBezTo>
                    <a:pt x="85" y="0"/>
                    <a:pt x="95" y="1"/>
                    <a:pt x="106" y="2"/>
                  </a:cubicBezTo>
                  <a:cubicBezTo>
                    <a:pt x="108" y="2"/>
                    <a:pt x="110" y="3"/>
                    <a:pt x="112" y="3"/>
                  </a:cubicBezTo>
                  <a:cubicBezTo>
                    <a:pt x="115" y="3"/>
                    <a:pt x="119" y="2"/>
                    <a:pt x="122" y="3"/>
                  </a:cubicBezTo>
                  <a:cubicBezTo>
                    <a:pt x="124" y="3"/>
                    <a:pt x="129" y="11"/>
                    <a:pt x="130" y="13"/>
                  </a:cubicBezTo>
                  <a:cubicBezTo>
                    <a:pt x="133" y="18"/>
                    <a:pt x="135" y="23"/>
                    <a:pt x="134" y="31"/>
                  </a:cubicBezTo>
                  <a:cubicBezTo>
                    <a:pt x="133" y="34"/>
                    <a:pt x="132" y="36"/>
                    <a:pt x="130" y="38"/>
                  </a:cubicBezTo>
                  <a:cubicBezTo>
                    <a:pt x="129" y="40"/>
                    <a:pt x="128" y="40"/>
                    <a:pt x="127" y="40"/>
                  </a:cubicBezTo>
                  <a:cubicBezTo>
                    <a:pt x="126" y="42"/>
                    <a:pt x="126" y="43"/>
                    <a:pt x="125" y="43"/>
                  </a:cubicBezTo>
                  <a:cubicBezTo>
                    <a:pt x="120" y="44"/>
                    <a:pt x="117" y="39"/>
                    <a:pt x="114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6"/>
            <p:cNvSpPr>
              <a:spLocks noEditPoints="1"/>
            </p:cNvSpPr>
            <p:nvPr/>
          </p:nvSpPr>
          <p:spPr bwMode="auto">
            <a:xfrm>
              <a:off x="3201" y="2345"/>
              <a:ext cx="374" cy="364"/>
            </a:xfrm>
            <a:custGeom>
              <a:avLst/>
              <a:gdLst>
                <a:gd name="T0" fmla="*/ 151 w 158"/>
                <a:gd name="T1" fmla="*/ 75 h 152"/>
                <a:gd name="T2" fmla="*/ 137 w 158"/>
                <a:gd name="T3" fmla="*/ 80 h 152"/>
                <a:gd name="T4" fmla="*/ 128 w 158"/>
                <a:gd name="T5" fmla="*/ 76 h 152"/>
                <a:gd name="T6" fmla="*/ 82 w 158"/>
                <a:gd name="T7" fmla="*/ 43 h 152"/>
                <a:gd name="T8" fmla="*/ 69 w 158"/>
                <a:gd name="T9" fmla="*/ 31 h 152"/>
                <a:gd name="T10" fmla="*/ 41 w 158"/>
                <a:gd name="T11" fmla="*/ 71 h 152"/>
                <a:gd name="T12" fmla="*/ 12 w 158"/>
                <a:gd name="T13" fmla="*/ 79 h 152"/>
                <a:gd name="T14" fmla="*/ 0 w 158"/>
                <a:gd name="T15" fmla="*/ 68 h 152"/>
                <a:gd name="T16" fmla="*/ 8 w 158"/>
                <a:gd name="T17" fmla="*/ 61 h 152"/>
                <a:gd name="T18" fmla="*/ 33 w 158"/>
                <a:gd name="T19" fmla="*/ 46 h 152"/>
                <a:gd name="T20" fmla="*/ 66 w 158"/>
                <a:gd name="T21" fmla="*/ 2 h 152"/>
                <a:gd name="T22" fmla="*/ 83 w 158"/>
                <a:gd name="T23" fmla="*/ 4 h 152"/>
                <a:gd name="T24" fmla="*/ 93 w 158"/>
                <a:gd name="T25" fmla="*/ 22 h 152"/>
                <a:gd name="T26" fmla="*/ 105 w 158"/>
                <a:gd name="T27" fmla="*/ 33 h 152"/>
                <a:gd name="T28" fmla="*/ 156 w 158"/>
                <a:gd name="T29" fmla="*/ 76 h 152"/>
                <a:gd name="T30" fmla="*/ 73 w 158"/>
                <a:gd name="T31" fmla="*/ 146 h 152"/>
                <a:gd name="T32" fmla="*/ 93 w 158"/>
                <a:gd name="T33" fmla="*/ 143 h 152"/>
                <a:gd name="T34" fmla="*/ 104 w 158"/>
                <a:gd name="T35" fmla="*/ 117 h 152"/>
                <a:gd name="T36" fmla="*/ 99 w 158"/>
                <a:gd name="T37" fmla="*/ 95 h 152"/>
                <a:gd name="T38" fmla="*/ 82 w 158"/>
                <a:gd name="T39" fmla="*/ 94 h 152"/>
                <a:gd name="T40" fmla="*/ 69 w 158"/>
                <a:gd name="T41" fmla="*/ 96 h 152"/>
                <a:gd name="T42" fmla="*/ 61 w 158"/>
                <a:gd name="T43" fmla="*/ 89 h 152"/>
                <a:gd name="T44" fmla="*/ 78 w 158"/>
                <a:gd name="T45" fmla="*/ 86 h 152"/>
                <a:gd name="T46" fmla="*/ 98 w 158"/>
                <a:gd name="T47" fmla="*/ 77 h 152"/>
                <a:gd name="T48" fmla="*/ 95 w 158"/>
                <a:gd name="T49" fmla="*/ 59 h 152"/>
                <a:gd name="T50" fmla="*/ 71 w 158"/>
                <a:gd name="T51" fmla="*/ 59 h 152"/>
                <a:gd name="T52" fmla="*/ 46 w 158"/>
                <a:gd name="T53" fmla="*/ 64 h 152"/>
                <a:gd name="T54" fmla="*/ 48 w 158"/>
                <a:gd name="T55" fmla="*/ 81 h 152"/>
                <a:gd name="T56" fmla="*/ 31 w 158"/>
                <a:gd name="T57" fmla="*/ 109 h 152"/>
                <a:gd name="T58" fmla="*/ 44 w 158"/>
                <a:gd name="T59" fmla="*/ 143 h 152"/>
                <a:gd name="T60" fmla="*/ 53 w 158"/>
                <a:gd name="T61" fmla="*/ 152 h 152"/>
                <a:gd name="T62" fmla="*/ 84 w 158"/>
                <a:gd name="T63" fmla="*/ 113 h 152"/>
                <a:gd name="T64" fmla="*/ 54 w 158"/>
                <a:gd name="T65" fmla="*/ 124 h 152"/>
                <a:gd name="T66" fmla="*/ 60 w 158"/>
                <a:gd name="T67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152">
                  <a:moveTo>
                    <a:pt x="156" y="76"/>
                  </a:moveTo>
                  <a:cubicBezTo>
                    <a:pt x="154" y="77"/>
                    <a:pt x="153" y="75"/>
                    <a:pt x="151" y="75"/>
                  </a:cubicBezTo>
                  <a:cubicBezTo>
                    <a:pt x="148" y="77"/>
                    <a:pt x="146" y="81"/>
                    <a:pt x="142" y="82"/>
                  </a:cubicBezTo>
                  <a:cubicBezTo>
                    <a:pt x="141" y="81"/>
                    <a:pt x="139" y="81"/>
                    <a:pt x="137" y="80"/>
                  </a:cubicBezTo>
                  <a:cubicBezTo>
                    <a:pt x="136" y="79"/>
                    <a:pt x="136" y="78"/>
                    <a:pt x="135" y="78"/>
                  </a:cubicBezTo>
                  <a:cubicBezTo>
                    <a:pt x="133" y="77"/>
                    <a:pt x="131" y="77"/>
                    <a:pt x="128" y="76"/>
                  </a:cubicBezTo>
                  <a:cubicBezTo>
                    <a:pt x="124" y="75"/>
                    <a:pt x="116" y="73"/>
                    <a:pt x="113" y="71"/>
                  </a:cubicBezTo>
                  <a:cubicBezTo>
                    <a:pt x="105" y="67"/>
                    <a:pt x="85" y="48"/>
                    <a:pt x="82" y="43"/>
                  </a:cubicBezTo>
                  <a:cubicBezTo>
                    <a:pt x="81" y="42"/>
                    <a:pt x="81" y="41"/>
                    <a:pt x="80" y="40"/>
                  </a:cubicBezTo>
                  <a:cubicBezTo>
                    <a:pt x="77" y="37"/>
                    <a:pt x="73" y="34"/>
                    <a:pt x="69" y="31"/>
                  </a:cubicBezTo>
                  <a:cubicBezTo>
                    <a:pt x="63" y="43"/>
                    <a:pt x="55" y="53"/>
                    <a:pt x="46" y="62"/>
                  </a:cubicBezTo>
                  <a:cubicBezTo>
                    <a:pt x="45" y="64"/>
                    <a:pt x="44" y="69"/>
                    <a:pt x="41" y="71"/>
                  </a:cubicBezTo>
                  <a:cubicBezTo>
                    <a:pt x="39" y="72"/>
                    <a:pt x="36" y="72"/>
                    <a:pt x="33" y="72"/>
                  </a:cubicBezTo>
                  <a:cubicBezTo>
                    <a:pt x="26" y="74"/>
                    <a:pt x="19" y="81"/>
                    <a:pt x="12" y="79"/>
                  </a:cubicBezTo>
                  <a:cubicBezTo>
                    <a:pt x="9" y="79"/>
                    <a:pt x="7" y="76"/>
                    <a:pt x="5" y="73"/>
                  </a:cubicBezTo>
                  <a:cubicBezTo>
                    <a:pt x="3" y="71"/>
                    <a:pt x="1" y="70"/>
                    <a:pt x="0" y="68"/>
                  </a:cubicBezTo>
                  <a:cubicBezTo>
                    <a:pt x="0" y="65"/>
                    <a:pt x="3" y="62"/>
                    <a:pt x="5" y="61"/>
                  </a:cubicBezTo>
                  <a:cubicBezTo>
                    <a:pt x="6" y="61"/>
                    <a:pt x="7" y="60"/>
                    <a:pt x="8" y="61"/>
                  </a:cubicBezTo>
                  <a:cubicBezTo>
                    <a:pt x="12" y="59"/>
                    <a:pt x="15" y="57"/>
                    <a:pt x="19" y="56"/>
                  </a:cubicBezTo>
                  <a:cubicBezTo>
                    <a:pt x="23" y="52"/>
                    <a:pt x="28" y="50"/>
                    <a:pt x="33" y="46"/>
                  </a:cubicBezTo>
                  <a:cubicBezTo>
                    <a:pt x="44" y="38"/>
                    <a:pt x="50" y="24"/>
                    <a:pt x="60" y="15"/>
                  </a:cubicBezTo>
                  <a:cubicBezTo>
                    <a:pt x="62" y="9"/>
                    <a:pt x="62" y="4"/>
                    <a:pt x="66" y="2"/>
                  </a:cubicBezTo>
                  <a:cubicBezTo>
                    <a:pt x="68" y="1"/>
                    <a:pt x="75" y="0"/>
                    <a:pt x="79" y="2"/>
                  </a:cubicBezTo>
                  <a:cubicBezTo>
                    <a:pt x="80" y="2"/>
                    <a:pt x="82" y="3"/>
                    <a:pt x="83" y="4"/>
                  </a:cubicBezTo>
                  <a:cubicBezTo>
                    <a:pt x="85" y="6"/>
                    <a:pt x="84" y="9"/>
                    <a:pt x="85" y="13"/>
                  </a:cubicBezTo>
                  <a:cubicBezTo>
                    <a:pt x="86" y="16"/>
                    <a:pt x="90" y="19"/>
                    <a:pt x="93" y="22"/>
                  </a:cubicBezTo>
                  <a:cubicBezTo>
                    <a:pt x="95" y="24"/>
                    <a:pt x="97" y="25"/>
                    <a:pt x="99" y="27"/>
                  </a:cubicBezTo>
                  <a:cubicBezTo>
                    <a:pt x="101" y="29"/>
                    <a:pt x="103" y="32"/>
                    <a:pt x="105" y="33"/>
                  </a:cubicBezTo>
                  <a:cubicBezTo>
                    <a:pt x="107" y="36"/>
                    <a:pt x="142" y="55"/>
                    <a:pt x="155" y="65"/>
                  </a:cubicBezTo>
                  <a:cubicBezTo>
                    <a:pt x="155" y="69"/>
                    <a:pt x="158" y="72"/>
                    <a:pt x="156" y="76"/>
                  </a:cubicBezTo>
                  <a:close/>
                  <a:moveTo>
                    <a:pt x="58" y="151"/>
                  </a:moveTo>
                  <a:cubicBezTo>
                    <a:pt x="61" y="148"/>
                    <a:pt x="67" y="145"/>
                    <a:pt x="73" y="146"/>
                  </a:cubicBezTo>
                  <a:cubicBezTo>
                    <a:pt x="77" y="146"/>
                    <a:pt x="80" y="150"/>
                    <a:pt x="84" y="150"/>
                  </a:cubicBezTo>
                  <a:cubicBezTo>
                    <a:pt x="88" y="148"/>
                    <a:pt x="91" y="146"/>
                    <a:pt x="93" y="143"/>
                  </a:cubicBezTo>
                  <a:cubicBezTo>
                    <a:pt x="93" y="141"/>
                    <a:pt x="93" y="141"/>
                    <a:pt x="92" y="140"/>
                  </a:cubicBezTo>
                  <a:cubicBezTo>
                    <a:pt x="94" y="138"/>
                    <a:pt x="103" y="124"/>
                    <a:pt x="104" y="117"/>
                  </a:cubicBezTo>
                  <a:cubicBezTo>
                    <a:pt x="108" y="115"/>
                    <a:pt x="110" y="112"/>
                    <a:pt x="108" y="107"/>
                  </a:cubicBezTo>
                  <a:cubicBezTo>
                    <a:pt x="108" y="105"/>
                    <a:pt x="103" y="97"/>
                    <a:pt x="99" y="95"/>
                  </a:cubicBezTo>
                  <a:cubicBezTo>
                    <a:pt x="96" y="94"/>
                    <a:pt x="92" y="92"/>
                    <a:pt x="91" y="92"/>
                  </a:cubicBezTo>
                  <a:cubicBezTo>
                    <a:pt x="88" y="91"/>
                    <a:pt x="85" y="93"/>
                    <a:pt x="82" y="94"/>
                  </a:cubicBezTo>
                  <a:cubicBezTo>
                    <a:pt x="81" y="94"/>
                    <a:pt x="79" y="94"/>
                    <a:pt x="78" y="94"/>
                  </a:cubicBezTo>
                  <a:cubicBezTo>
                    <a:pt x="75" y="94"/>
                    <a:pt x="72" y="96"/>
                    <a:pt x="69" y="96"/>
                  </a:cubicBezTo>
                  <a:cubicBezTo>
                    <a:pt x="62" y="98"/>
                    <a:pt x="55" y="100"/>
                    <a:pt x="48" y="99"/>
                  </a:cubicBezTo>
                  <a:cubicBezTo>
                    <a:pt x="51" y="94"/>
                    <a:pt x="55" y="90"/>
                    <a:pt x="61" y="89"/>
                  </a:cubicBezTo>
                  <a:cubicBezTo>
                    <a:pt x="65" y="89"/>
                    <a:pt x="70" y="91"/>
                    <a:pt x="73" y="89"/>
                  </a:cubicBezTo>
                  <a:cubicBezTo>
                    <a:pt x="76" y="89"/>
                    <a:pt x="77" y="87"/>
                    <a:pt x="78" y="86"/>
                  </a:cubicBezTo>
                  <a:cubicBezTo>
                    <a:pt x="80" y="85"/>
                    <a:pt x="82" y="84"/>
                    <a:pt x="84" y="83"/>
                  </a:cubicBezTo>
                  <a:cubicBezTo>
                    <a:pt x="88" y="80"/>
                    <a:pt x="93" y="79"/>
                    <a:pt x="98" y="77"/>
                  </a:cubicBezTo>
                  <a:cubicBezTo>
                    <a:pt x="100" y="75"/>
                    <a:pt x="100" y="71"/>
                    <a:pt x="100" y="68"/>
                  </a:cubicBezTo>
                  <a:cubicBezTo>
                    <a:pt x="101" y="63"/>
                    <a:pt x="98" y="61"/>
                    <a:pt x="95" y="59"/>
                  </a:cubicBezTo>
                  <a:cubicBezTo>
                    <a:pt x="91" y="59"/>
                    <a:pt x="85" y="57"/>
                    <a:pt x="79" y="58"/>
                  </a:cubicBezTo>
                  <a:cubicBezTo>
                    <a:pt x="76" y="58"/>
                    <a:pt x="74" y="59"/>
                    <a:pt x="71" y="59"/>
                  </a:cubicBezTo>
                  <a:cubicBezTo>
                    <a:pt x="67" y="59"/>
                    <a:pt x="62" y="59"/>
                    <a:pt x="57" y="61"/>
                  </a:cubicBezTo>
                  <a:cubicBezTo>
                    <a:pt x="53" y="62"/>
                    <a:pt x="48" y="63"/>
                    <a:pt x="46" y="64"/>
                  </a:cubicBezTo>
                  <a:cubicBezTo>
                    <a:pt x="43" y="66"/>
                    <a:pt x="41" y="74"/>
                    <a:pt x="44" y="79"/>
                  </a:cubicBezTo>
                  <a:cubicBezTo>
                    <a:pt x="45" y="80"/>
                    <a:pt x="47" y="80"/>
                    <a:pt x="48" y="81"/>
                  </a:cubicBezTo>
                  <a:cubicBezTo>
                    <a:pt x="42" y="86"/>
                    <a:pt x="38" y="93"/>
                    <a:pt x="33" y="99"/>
                  </a:cubicBezTo>
                  <a:cubicBezTo>
                    <a:pt x="33" y="102"/>
                    <a:pt x="31" y="104"/>
                    <a:pt x="31" y="109"/>
                  </a:cubicBezTo>
                  <a:cubicBezTo>
                    <a:pt x="31" y="112"/>
                    <a:pt x="33" y="117"/>
                    <a:pt x="34" y="121"/>
                  </a:cubicBezTo>
                  <a:cubicBezTo>
                    <a:pt x="36" y="129"/>
                    <a:pt x="40" y="137"/>
                    <a:pt x="44" y="143"/>
                  </a:cubicBezTo>
                  <a:cubicBezTo>
                    <a:pt x="45" y="146"/>
                    <a:pt x="46" y="149"/>
                    <a:pt x="48" y="151"/>
                  </a:cubicBezTo>
                  <a:cubicBezTo>
                    <a:pt x="49" y="151"/>
                    <a:pt x="50" y="151"/>
                    <a:pt x="53" y="152"/>
                  </a:cubicBezTo>
                  <a:cubicBezTo>
                    <a:pt x="56" y="152"/>
                    <a:pt x="57" y="152"/>
                    <a:pt x="58" y="151"/>
                  </a:cubicBezTo>
                  <a:close/>
                  <a:moveTo>
                    <a:pt x="84" y="113"/>
                  </a:moveTo>
                  <a:cubicBezTo>
                    <a:pt x="81" y="118"/>
                    <a:pt x="78" y="122"/>
                    <a:pt x="73" y="125"/>
                  </a:cubicBezTo>
                  <a:cubicBezTo>
                    <a:pt x="68" y="123"/>
                    <a:pt x="60" y="126"/>
                    <a:pt x="54" y="124"/>
                  </a:cubicBezTo>
                  <a:cubicBezTo>
                    <a:pt x="54" y="124"/>
                    <a:pt x="54" y="124"/>
                    <a:pt x="54" y="123"/>
                  </a:cubicBezTo>
                  <a:cubicBezTo>
                    <a:pt x="53" y="120"/>
                    <a:pt x="57" y="120"/>
                    <a:pt x="60" y="119"/>
                  </a:cubicBezTo>
                  <a:cubicBezTo>
                    <a:pt x="67" y="117"/>
                    <a:pt x="75" y="114"/>
                    <a:pt x="84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7"/>
            <p:cNvSpPr>
              <a:spLocks noEditPoints="1"/>
            </p:cNvSpPr>
            <p:nvPr/>
          </p:nvSpPr>
          <p:spPr bwMode="auto">
            <a:xfrm>
              <a:off x="2764" y="2362"/>
              <a:ext cx="383" cy="332"/>
            </a:xfrm>
            <a:custGeom>
              <a:avLst/>
              <a:gdLst>
                <a:gd name="T0" fmla="*/ 63 w 162"/>
                <a:gd name="T1" fmla="*/ 43 h 139"/>
                <a:gd name="T2" fmla="*/ 63 w 162"/>
                <a:gd name="T3" fmla="*/ 61 h 139"/>
                <a:gd name="T4" fmla="*/ 59 w 162"/>
                <a:gd name="T5" fmla="*/ 86 h 139"/>
                <a:gd name="T6" fmla="*/ 58 w 162"/>
                <a:gd name="T7" fmla="*/ 127 h 139"/>
                <a:gd name="T8" fmla="*/ 39 w 162"/>
                <a:gd name="T9" fmla="*/ 127 h 139"/>
                <a:gd name="T10" fmla="*/ 14 w 162"/>
                <a:gd name="T11" fmla="*/ 109 h 139"/>
                <a:gd name="T12" fmla="*/ 6 w 162"/>
                <a:gd name="T13" fmla="*/ 104 h 139"/>
                <a:gd name="T14" fmla="*/ 13 w 162"/>
                <a:gd name="T15" fmla="*/ 88 h 139"/>
                <a:gd name="T16" fmla="*/ 22 w 162"/>
                <a:gd name="T17" fmla="*/ 81 h 139"/>
                <a:gd name="T18" fmla="*/ 28 w 162"/>
                <a:gd name="T19" fmla="*/ 74 h 139"/>
                <a:gd name="T20" fmla="*/ 50 w 162"/>
                <a:gd name="T21" fmla="*/ 48 h 139"/>
                <a:gd name="T22" fmla="*/ 51 w 162"/>
                <a:gd name="T23" fmla="*/ 44 h 139"/>
                <a:gd name="T24" fmla="*/ 35 w 162"/>
                <a:gd name="T25" fmla="*/ 51 h 139"/>
                <a:gd name="T26" fmla="*/ 26 w 162"/>
                <a:gd name="T27" fmla="*/ 36 h 139"/>
                <a:gd name="T28" fmla="*/ 41 w 162"/>
                <a:gd name="T29" fmla="*/ 15 h 139"/>
                <a:gd name="T30" fmla="*/ 62 w 162"/>
                <a:gd name="T31" fmla="*/ 1 h 139"/>
                <a:gd name="T32" fmla="*/ 68 w 162"/>
                <a:gd name="T33" fmla="*/ 25 h 139"/>
                <a:gd name="T34" fmla="*/ 110 w 162"/>
                <a:gd name="T35" fmla="*/ 12 h 139"/>
                <a:gd name="T36" fmla="*/ 101 w 162"/>
                <a:gd name="T37" fmla="*/ 28 h 139"/>
                <a:gd name="T38" fmla="*/ 124 w 162"/>
                <a:gd name="T39" fmla="*/ 31 h 139"/>
                <a:gd name="T40" fmla="*/ 137 w 162"/>
                <a:gd name="T41" fmla="*/ 18 h 139"/>
                <a:gd name="T42" fmla="*/ 110 w 162"/>
                <a:gd name="T43" fmla="*/ 12 h 139"/>
                <a:gd name="T44" fmla="*/ 161 w 162"/>
                <a:gd name="T45" fmla="*/ 51 h 139"/>
                <a:gd name="T46" fmla="*/ 162 w 162"/>
                <a:gd name="T47" fmla="*/ 46 h 139"/>
                <a:gd name="T48" fmla="*/ 148 w 162"/>
                <a:gd name="T49" fmla="*/ 36 h 139"/>
                <a:gd name="T50" fmla="*/ 112 w 162"/>
                <a:gd name="T51" fmla="*/ 42 h 139"/>
                <a:gd name="T52" fmla="*/ 86 w 162"/>
                <a:gd name="T53" fmla="*/ 46 h 139"/>
                <a:gd name="T54" fmla="*/ 73 w 162"/>
                <a:gd name="T55" fmla="*/ 57 h 139"/>
                <a:gd name="T56" fmla="*/ 87 w 162"/>
                <a:gd name="T57" fmla="*/ 72 h 139"/>
                <a:gd name="T58" fmla="*/ 110 w 162"/>
                <a:gd name="T59" fmla="*/ 63 h 139"/>
                <a:gd name="T60" fmla="*/ 114 w 162"/>
                <a:gd name="T61" fmla="*/ 88 h 139"/>
                <a:gd name="T62" fmla="*/ 77 w 162"/>
                <a:gd name="T63" fmla="*/ 109 h 139"/>
                <a:gd name="T64" fmla="*/ 76 w 162"/>
                <a:gd name="T65" fmla="*/ 113 h 139"/>
                <a:gd name="T66" fmla="*/ 96 w 162"/>
                <a:gd name="T67" fmla="*/ 132 h 139"/>
                <a:gd name="T68" fmla="*/ 122 w 162"/>
                <a:gd name="T69" fmla="*/ 138 h 139"/>
                <a:gd name="T70" fmla="*/ 134 w 162"/>
                <a:gd name="T71" fmla="*/ 118 h 139"/>
                <a:gd name="T72" fmla="*/ 135 w 162"/>
                <a:gd name="T73" fmla="*/ 107 h 139"/>
                <a:gd name="T74" fmla="*/ 135 w 162"/>
                <a:gd name="T75" fmla="*/ 73 h 139"/>
                <a:gd name="T76" fmla="*/ 138 w 162"/>
                <a:gd name="T77" fmla="*/ 58 h 139"/>
                <a:gd name="T78" fmla="*/ 155 w 162"/>
                <a:gd name="T79" fmla="*/ 5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39">
                  <a:moveTo>
                    <a:pt x="59" y="35"/>
                  </a:moveTo>
                  <a:cubicBezTo>
                    <a:pt x="61" y="37"/>
                    <a:pt x="62" y="40"/>
                    <a:pt x="63" y="43"/>
                  </a:cubicBezTo>
                  <a:cubicBezTo>
                    <a:pt x="64" y="44"/>
                    <a:pt x="64" y="45"/>
                    <a:pt x="64" y="47"/>
                  </a:cubicBezTo>
                  <a:cubicBezTo>
                    <a:pt x="63" y="51"/>
                    <a:pt x="65" y="56"/>
                    <a:pt x="63" y="61"/>
                  </a:cubicBezTo>
                  <a:cubicBezTo>
                    <a:pt x="63" y="62"/>
                    <a:pt x="60" y="71"/>
                    <a:pt x="58" y="72"/>
                  </a:cubicBezTo>
                  <a:cubicBezTo>
                    <a:pt x="57" y="76"/>
                    <a:pt x="59" y="81"/>
                    <a:pt x="59" y="86"/>
                  </a:cubicBezTo>
                  <a:cubicBezTo>
                    <a:pt x="59" y="93"/>
                    <a:pt x="56" y="105"/>
                    <a:pt x="56" y="113"/>
                  </a:cubicBezTo>
                  <a:cubicBezTo>
                    <a:pt x="57" y="118"/>
                    <a:pt x="59" y="124"/>
                    <a:pt x="58" y="127"/>
                  </a:cubicBezTo>
                  <a:cubicBezTo>
                    <a:pt x="57" y="131"/>
                    <a:pt x="53" y="131"/>
                    <a:pt x="51" y="133"/>
                  </a:cubicBezTo>
                  <a:cubicBezTo>
                    <a:pt x="45" y="133"/>
                    <a:pt x="42" y="129"/>
                    <a:pt x="39" y="127"/>
                  </a:cubicBezTo>
                  <a:cubicBezTo>
                    <a:pt x="35" y="120"/>
                    <a:pt x="35" y="110"/>
                    <a:pt x="35" y="100"/>
                  </a:cubicBezTo>
                  <a:cubicBezTo>
                    <a:pt x="28" y="103"/>
                    <a:pt x="22" y="107"/>
                    <a:pt x="14" y="109"/>
                  </a:cubicBezTo>
                  <a:cubicBezTo>
                    <a:pt x="13" y="109"/>
                    <a:pt x="12" y="108"/>
                    <a:pt x="11" y="107"/>
                  </a:cubicBezTo>
                  <a:cubicBezTo>
                    <a:pt x="10" y="107"/>
                    <a:pt x="6" y="105"/>
                    <a:pt x="6" y="104"/>
                  </a:cubicBezTo>
                  <a:cubicBezTo>
                    <a:pt x="4" y="103"/>
                    <a:pt x="1" y="103"/>
                    <a:pt x="1" y="101"/>
                  </a:cubicBezTo>
                  <a:cubicBezTo>
                    <a:pt x="0" y="96"/>
                    <a:pt x="9" y="91"/>
                    <a:pt x="13" y="88"/>
                  </a:cubicBezTo>
                  <a:cubicBezTo>
                    <a:pt x="14" y="88"/>
                    <a:pt x="14" y="87"/>
                    <a:pt x="15" y="86"/>
                  </a:cubicBezTo>
                  <a:cubicBezTo>
                    <a:pt x="18" y="84"/>
                    <a:pt x="20" y="83"/>
                    <a:pt x="22" y="81"/>
                  </a:cubicBezTo>
                  <a:cubicBezTo>
                    <a:pt x="23" y="79"/>
                    <a:pt x="24" y="78"/>
                    <a:pt x="25" y="77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30" y="72"/>
                    <a:pt x="30" y="71"/>
                    <a:pt x="31" y="70"/>
                  </a:cubicBezTo>
                  <a:cubicBezTo>
                    <a:pt x="37" y="62"/>
                    <a:pt x="44" y="55"/>
                    <a:pt x="50" y="48"/>
                  </a:cubicBezTo>
                  <a:cubicBezTo>
                    <a:pt x="51" y="47"/>
                    <a:pt x="53" y="47"/>
                    <a:pt x="53" y="45"/>
                  </a:cubicBezTo>
                  <a:cubicBezTo>
                    <a:pt x="53" y="44"/>
                    <a:pt x="51" y="45"/>
                    <a:pt x="51" y="44"/>
                  </a:cubicBezTo>
                  <a:cubicBezTo>
                    <a:pt x="48" y="45"/>
                    <a:pt x="46" y="50"/>
                    <a:pt x="45" y="51"/>
                  </a:cubicBezTo>
                  <a:cubicBezTo>
                    <a:pt x="45" y="51"/>
                    <a:pt x="38" y="51"/>
                    <a:pt x="35" y="51"/>
                  </a:cubicBezTo>
                  <a:cubicBezTo>
                    <a:pt x="33" y="50"/>
                    <a:pt x="31" y="50"/>
                    <a:pt x="29" y="49"/>
                  </a:cubicBezTo>
                  <a:cubicBezTo>
                    <a:pt x="27" y="46"/>
                    <a:pt x="25" y="42"/>
                    <a:pt x="26" y="36"/>
                  </a:cubicBezTo>
                  <a:cubicBezTo>
                    <a:pt x="27" y="33"/>
                    <a:pt x="29" y="29"/>
                    <a:pt x="31" y="27"/>
                  </a:cubicBezTo>
                  <a:cubicBezTo>
                    <a:pt x="34" y="23"/>
                    <a:pt x="37" y="19"/>
                    <a:pt x="41" y="15"/>
                  </a:cubicBezTo>
                  <a:cubicBezTo>
                    <a:pt x="45" y="10"/>
                    <a:pt x="50" y="4"/>
                    <a:pt x="53" y="2"/>
                  </a:cubicBezTo>
                  <a:cubicBezTo>
                    <a:pt x="56" y="1"/>
                    <a:pt x="60" y="0"/>
                    <a:pt x="62" y="1"/>
                  </a:cubicBezTo>
                  <a:cubicBezTo>
                    <a:pt x="64" y="2"/>
                    <a:pt x="65" y="6"/>
                    <a:pt x="67" y="8"/>
                  </a:cubicBezTo>
                  <a:cubicBezTo>
                    <a:pt x="68" y="13"/>
                    <a:pt x="71" y="20"/>
                    <a:pt x="68" y="25"/>
                  </a:cubicBezTo>
                  <a:cubicBezTo>
                    <a:pt x="65" y="29"/>
                    <a:pt x="61" y="32"/>
                    <a:pt x="59" y="35"/>
                  </a:cubicBezTo>
                  <a:close/>
                  <a:moveTo>
                    <a:pt x="110" y="12"/>
                  </a:moveTo>
                  <a:cubicBezTo>
                    <a:pt x="105" y="13"/>
                    <a:pt x="92" y="17"/>
                    <a:pt x="92" y="21"/>
                  </a:cubicBezTo>
                  <a:cubicBezTo>
                    <a:pt x="92" y="24"/>
                    <a:pt x="100" y="27"/>
                    <a:pt x="101" y="28"/>
                  </a:cubicBezTo>
                  <a:cubicBezTo>
                    <a:pt x="102" y="29"/>
                    <a:pt x="102" y="32"/>
                    <a:pt x="104" y="31"/>
                  </a:cubicBezTo>
                  <a:cubicBezTo>
                    <a:pt x="110" y="31"/>
                    <a:pt x="117" y="32"/>
                    <a:pt x="124" y="31"/>
                  </a:cubicBezTo>
                  <a:cubicBezTo>
                    <a:pt x="127" y="30"/>
                    <a:pt x="130" y="27"/>
                    <a:pt x="133" y="28"/>
                  </a:cubicBezTo>
                  <a:cubicBezTo>
                    <a:pt x="134" y="24"/>
                    <a:pt x="137" y="22"/>
                    <a:pt x="137" y="18"/>
                  </a:cubicBezTo>
                  <a:cubicBezTo>
                    <a:pt x="136" y="14"/>
                    <a:pt x="133" y="13"/>
                    <a:pt x="132" y="10"/>
                  </a:cubicBezTo>
                  <a:cubicBezTo>
                    <a:pt x="125" y="8"/>
                    <a:pt x="117" y="10"/>
                    <a:pt x="110" y="12"/>
                  </a:cubicBezTo>
                  <a:close/>
                  <a:moveTo>
                    <a:pt x="160" y="52"/>
                  </a:moveTo>
                  <a:cubicBezTo>
                    <a:pt x="160" y="52"/>
                    <a:pt x="161" y="52"/>
                    <a:pt x="161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2" y="50"/>
                    <a:pt x="162" y="48"/>
                    <a:pt x="162" y="46"/>
                  </a:cubicBezTo>
                  <a:cubicBezTo>
                    <a:pt x="162" y="43"/>
                    <a:pt x="156" y="37"/>
                    <a:pt x="154" y="36"/>
                  </a:cubicBezTo>
                  <a:cubicBezTo>
                    <a:pt x="152" y="35"/>
                    <a:pt x="150" y="35"/>
                    <a:pt x="148" y="36"/>
                  </a:cubicBezTo>
                  <a:cubicBezTo>
                    <a:pt x="144" y="36"/>
                    <a:pt x="139" y="37"/>
                    <a:pt x="133" y="38"/>
                  </a:cubicBezTo>
                  <a:cubicBezTo>
                    <a:pt x="127" y="38"/>
                    <a:pt x="119" y="40"/>
                    <a:pt x="112" y="42"/>
                  </a:cubicBezTo>
                  <a:cubicBezTo>
                    <a:pt x="101" y="45"/>
                    <a:pt x="92" y="48"/>
                    <a:pt x="84" y="50"/>
                  </a:cubicBezTo>
                  <a:cubicBezTo>
                    <a:pt x="83" y="48"/>
                    <a:pt x="86" y="48"/>
                    <a:pt x="86" y="46"/>
                  </a:cubicBezTo>
                  <a:cubicBezTo>
                    <a:pt x="84" y="46"/>
                    <a:pt x="81" y="49"/>
                    <a:pt x="79" y="51"/>
                  </a:cubicBezTo>
                  <a:cubicBezTo>
                    <a:pt x="77" y="53"/>
                    <a:pt x="74" y="56"/>
                    <a:pt x="73" y="57"/>
                  </a:cubicBezTo>
                  <a:cubicBezTo>
                    <a:pt x="70" y="63"/>
                    <a:pt x="73" y="69"/>
                    <a:pt x="77" y="72"/>
                  </a:cubicBezTo>
                  <a:cubicBezTo>
                    <a:pt x="81" y="72"/>
                    <a:pt x="84" y="73"/>
                    <a:pt x="87" y="72"/>
                  </a:cubicBezTo>
                  <a:cubicBezTo>
                    <a:pt x="89" y="72"/>
                    <a:pt x="91" y="70"/>
                    <a:pt x="92" y="70"/>
                  </a:cubicBezTo>
                  <a:cubicBezTo>
                    <a:pt x="98" y="67"/>
                    <a:pt x="104" y="65"/>
                    <a:pt x="110" y="63"/>
                  </a:cubicBezTo>
                  <a:cubicBezTo>
                    <a:pt x="113" y="68"/>
                    <a:pt x="111" y="73"/>
                    <a:pt x="112" y="79"/>
                  </a:cubicBezTo>
                  <a:cubicBezTo>
                    <a:pt x="112" y="82"/>
                    <a:pt x="113" y="85"/>
                    <a:pt x="114" y="88"/>
                  </a:cubicBezTo>
                  <a:cubicBezTo>
                    <a:pt x="114" y="96"/>
                    <a:pt x="114" y="104"/>
                    <a:pt x="112" y="111"/>
                  </a:cubicBezTo>
                  <a:cubicBezTo>
                    <a:pt x="100" y="110"/>
                    <a:pt x="87" y="110"/>
                    <a:pt x="77" y="109"/>
                  </a:cubicBezTo>
                  <a:cubicBezTo>
                    <a:pt x="77" y="111"/>
                    <a:pt x="79" y="112"/>
                    <a:pt x="77" y="113"/>
                  </a:cubicBezTo>
                  <a:cubicBezTo>
                    <a:pt x="77" y="112"/>
                    <a:pt x="76" y="112"/>
                    <a:pt x="76" y="113"/>
                  </a:cubicBezTo>
                  <a:cubicBezTo>
                    <a:pt x="80" y="116"/>
                    <a:pt x="85" y="117"/>
                    <a:pt x="89" y="120"/>
                  </a:cubicBezTo>
                  <a:cubicBezTo>
                    <a:pt x="91" y="126"/>
                    <a:pt x="96" y="131"/>
                    <a:pt x="96" y="132"/>
                  </a:cubicBezTo>
                  <a:cubicBezTo>
                    <a:pt x="99" y="134"/>
                    <a:pt x="104" y="135"/>
                    <a:pt x="109" y="136"/>
                  </a:cubicBezTo>
                  <a:cubicBezTo>
                    <a:pt x="113" y="138"/>
                    <a:pt x="119" y="139"/>
                    <a:pt x="122" y="138"/>
                  </a:cubicBezTo>
                  <a:cubicBezTo>
                    <a:pt x="126" y="138"/>
                    <a:pt x="131" y="133"/>
                    <a:pt x="132" y="131"/>
                  </a:cubicBezTo>
                  <a:cubicBezTo>
                    <a:pt x="134" y="128"/>
                    <a:pt x="133" y="122"/>
                    <a:pt x="134" y="118"/>
                  </a:cubicBezTo>
                  <a:cubicBezTo>
                    <a:pt x="134" y="116"/>
                    <a:pt x="136" y="114"/>
                    <a:pt x="136" y="113"/>
                  </a:cubicBezTo>
                  <a:cubicBezTo>
                    <a:pt x="136" y="111"/>
                    <a:pt x="135" y="109"/>
                    <a:pt x="135" y="107"/>
                  </a:cubicBezTo>
                  <a:cubicBezTo>
                    <a:pt x="136" y="102"/>
                    <a:pt x="136" y="96"/>
                    <a:pt x="136" y="91"/>
                  </a:cubicBezTo>
                  <a:cubicBezTo>
                    <a:pt x="136" y="84"/>
                    <a:pt x="135" y="78"/>
                    <a:pt x="135" y="73"/>
                  </a:cubicBezTo>
                  <a:cubicBezTo>
                    <a:pt x="134" y="68"/>
                    <a:pt x="131" y="64"/>
                    <a:pt x="131" y="60"/>
                  </a:cubicBezTo>
                  <a:cubicBezTo>
                    <a:pt x="132" y="57"/>
                    <a:pt x="135" y="58"/>
                    <a:pt x="138" y="58"/>
                  </a:cubicBezTo>
                  <a:cubicBezTo>
                    <a:pt x="142" y="58"/>
                    <a:pt x="147" y="56"/>
                    <a:pt x="151" y="55"/>
                  </a:cubicBezTo>
                  <a:cubicBezTo>
                    <a:pt x="152" y="55"/>
                    <a:pt x="153" y="56"/>
                    <a:pt x="155" y="55"/>
                  </a:cubicBezTo>
                  <a:cubicBezTo>
                    <a:pt x="157" y="55"/>
                    <a:pt x="158" y="53"/>
                    <a:pt x="160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8"/>
            <p:cNvSpPr>
              <a:spLocks noEditPoints="1"/>
            </p:cNvSpPr>
            <p:nvPr/>
          </p:nvSpPr>
          <p:spPr bwMode="auto">
            <a:xfrm>
              <a:off x="2328" y="2353"/>
              <a:ext cx="386" cy="344"/>
            </a:xfrm>
            <a:custGeom>
              <a:avLst/>
              <a:gdLst>
                <a:gd name="T0" fmla="*/ 0 w 163"/>
                <a:gd name="T1" fmla="*/ 97 h 144"/>
                <a:gd name="T2" fmla="*/ 52 w 163"/>
                <a:gd name="T3" fmla="*/ 67 h 144"/>
                <a:gd name="T4" fmla="*/ 38 w 163"/>
                <a:gd name="T5" fmla="*/ 66 h 144"/>
                <a:gd name="T6" fmla="*/ 20 w 163"/>
                <a:gd name="T7" fmla="*/ 49 h 144"/>
                <a:gd name="T8" fmla="*/ 44 w 163"/>
                <a:gd name="T9" fmla="*/ 3 h 144"/>
                <a:gd name="T10" fmla="*/ 57 w 163"/>
                <a:gd name="T11" fmla="*/ 4 h 144"/>
                <a:gd name="T12" fmla="*/ 76 w 163"/>
                <a:gd name="T13" fmla="*/ 31 h 144"/>
                <a:gd name="T14" fmla="*/ 76 w 163"/>
                <a:gd name="T15" fmla="*/ 39 h 144"/>
                <a:gd name="T16" fmla="*/ 67 w 163"/>
                <a:gd name="T17" fmla="*/ 53 h 144"/>
                <a:gd name="T18" fmla="*/ 84 w 163"/>
                <a:gd name="T19" fmla="*/ 65 h 144"/>
                <a:gd name="T20" fmla="*/ 81 w 163"/>
                <a:gd name="T21" fmla="*/ 79 h 144"/>
                <a:gd name="T22" fmla="*/ 69 w 163"/>
                <a:gd name="T23" fmla="*/ 95 h 144"/>
                <a:gd name="T24" fmla="*/ 89 w 163"/>
                <a:gd name="T25" fmla="*/ 118 h 144"/>
                <a:gd name="T26" fmla="*/ 69 w 163"/>
                <a:gd name="T27" fmla="*/ 125 h 144"/>
                <a:gd name="T28" fmla="*/ 59 w 163"/>
                <a:gd name="T29" fmla="*/ 117 h 144"/>
                <a:gd name="T30" fmla="*/ 20 w 163"/>
                <a:gd name="T31" fmla="*/ 129 h 144"/>
                <a:gd name="T32" fmla="*/ 23 w 163"/>
                <a:gd name="T33" fmla="*/ 121 h 144"/>
                <a:gd name="T34" fmla="*/ 37 w 163"/>
                <a:gd name="T35" fmla="*/ 107 h 144"/>
                <a:gd name="T36" fmla="*/ 39 w 163"/>
                <a:gd name="T37" fmla="*/ 97 h 144"/>
                <a:gd name="T38" fmla="*/ 8 w 163"/>
                <a:gd name="T39" fmla="*/ 112 h 144"/>
                <a:gd name="T40" fmla="*/ 162 w 163"/>
                <a:gd name="T41" fmla="*/ 62 h 144"/>
                <a:gd name="T42" fmla="*/ 150 w 163"/>
                <a:gd name="T43" fmla="*/ 103 h 144"/>
                <a:gd name="T44" fmla="*/ 145 w 163"/>
                <a:gd name="T45" fmla="*/ 107 h 144"/>
                <a:gd name="T46" fmla="*/ 143 w 163"/>
                <a:gd name="T47" fmla="*/ 109 h 144"/>
                <a:gd name="T48" fmla="*/ 136 w 163"/>
                <a:gd name="T49" fmla="*/ 107 h 144"/>
                <a:gd name="T50" fmla="*/ 118 w 163"/>
                <a:gd name="T51" fmla="*/ 115 h 144"/>
                <a:gd name="T52" fmla="*/ 94 w 163"/>
                <a:gd name="T53" fmla="*/ 92 h 144"/>
                <a:gd name="T54" fmla="*/ 88 w 163"/>
                <a:gd name="T55" fmla="*/ 65 h 144"/>
                <a:gd name="T56" fmla="*/ 88 w 163"/>
                <a:gd name="T57" fmla="*/ 52 h 144"/>
                <a:gd name="T58" fmla="*/ 98 w 163"/>
                <a:gd name="T59" fmla="*/ 45 h 144"/>
                <a:gd name="T60" fmla="*/ 122 w 163"/>
                <a:gd name="T61" fmla="*/ 37 h 144"/>
                <a:gd name="T62" fmla="*/ 147 w 163"/>
                <a:gd name="T63" fmla="*/ 39 h 144"/>
                <a:gd name="T64" fmla="*/ 160 w 163"/>
                <a:gd name="T65" fmla="*/ 49 h 144"/>
                <a:gd name="T66" fmla="*/ 162 w 163"/>
                <a:gd name="T67" fmla="*/ 62 h 144"/>
                <a:gd name="T68" fmla="*/ 134 w 163"/>
                <a:gd name="T69" fmla="*/ 62 h 144"/>
                <a:gd name="T70" fmla="*/ 127 w 163"/>
                <a:gd name="T71" fmla="*/ 63 h 144"/>
                <a:gd name="T72" fmla="*/ 112 w 163"/>
                <a:gd name="T73" fmla="*/ 72 h 144"/>
                <a:gd name="T74" fmla="*/ 124 w 163"/>
                <a:gd name="T75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44">
                  <a:moveTo>
                    <a:pt x="0" y="103"/>
                  </a:moveTo>
                  <a:cubicBezTo>
                    <a:pt x="0" y="101"/>
                    <a:pt x="0" y="99"/>
                    <a:pt x="0" y="97"/>
                  </a:cubicBezTo>
                  <a:cubicBezTo>
                    <a:pt x="1" y="92"/>
                    <a:pt x="5" y="92"/>
                    <a:pt x="9" y="89"/>
                  </a:cubicBezTo>
                  <a:cubicBezTo>
                    <a:pt x="15" y="86"/>
                    <a:pt x="49" y="68"/>
                    <a:pt x="52" y="67"/>
                  </a:cubicBezTo>
                  <a:cubicBezTo>
                    <a:pt x="53" y="64"/>
                    <a:pt x="53" y="60"/>
                    <a:pt x="54" y="58"/>
                  </a:cubicBezTo>
                  <a:cubicBezTo>
                    <a:pt x="48" y="58"/>
                    <a:pt x="44" y="64"/>
                    <a:pt x="38" y="66"/>
                  </a:cubicBezTo>
                  <a:cubicBezTo>
                    <a:pt x="35" y="65"/>
                    <a:pt x="31" y="65"/>
                    <a:pt x="28" y="64"/>
                  </a:cubicBezTo>
                  <a:cubicBezTo>
                    <a:pt x="23" y="61"/>
                    <a:pt x="20" y="56"/>
                    <a:pt x="20" y="49"/>
                  </a:cubicBezTo>
                  <a:cubicBezTo>
                    <a:pt x="20" y="45"/>
                    <a:pt x="23" y="40"/>
                    <a:pt x="25" y="36"/>
                  </a:cubicBezTo>
                  <a:cubicBezTo>
                    <a:pt x="30" y="24"/>
                    <a:pt x="39" y="13"/>
                    <a:pt x="44" y="3"/>
                  </a:cubicBezTo>
                  <a:cubicBezTo>
                    <a:pt x="47" y="1"/>
                    <a:pt x="48" y="1"/>
                    <a:pt x="50" y="1"/>
                  </a:cubicBezTo>
                  <a:cubicBezTo>
                    <a:pt x="53" y="0"/>
                    <a:pt x="55" y="2"/>
                    <a:pt x="57" y="4"/>
                  </a:cubicBezTo>
                  <a:cubicBezTo>
                    <a:pt x="64" y="8"/>
                    <a:pt x="70" y="17"/>
                    <a:pt x="68" y="26"/>
                  </a:cubicBezTo>
                  <a:cubicBezTo>
                    <a:pt x="70" y="29"/>
                    <a:pt x="74" y="29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7" y="37"/>
                    <a:pt x="77" y="37"/>
                    <a:pt x="76" y="39"/>
                  </a:cubicBezTo>
                  <a:cubicBezTo>
                    <a:pt x="75" y="43"/>
                    <a:pt x="74" y="47"/>
                    <a:pt x="73" y="51"/>
                  </a:cubicBezTo>
                  <a:cubicBezTo>
                    <a:pt x="71" y="51"/>
                    <a:pt x="70" y="53"/>
                    <a:pt x="67" y="53"/>
                  </a:cubicBezTo>
                  <a:cubicBezTo>
                    <a:pt x="67" y="56"/>
                    <a:pt x="69" y="57"/>
                    <a:pt x="69" y="59"/>
                  </a:cubicBezTo>
                  <a:cubicBezTo>
                    <a:pt x="76" y="56"/>
                    <a:pt x="83" y="61"/>
                    <a:pt x="84" y="65"/>
                  </a:cubicBezTo>
                  <a:cubicBezTo>
                    <a:pt x="84" y="67"/>
                    <a:pt x="83" y="70"/>
                    <a:pt x="82" y="72"/>
                  </a:cubicBezTo>
                  <a:cubicBezTo>
                    <a:pt x="82" y="74"/>
                    <a:pt x="82" y="77"/>
                    <a:pt x="81" y="79"/>
                  </a:cubicBezTo>
                  <a:cubicBezTo>
                    <a:pt x="79" y="81"/>
                    <a:pt x="76" y="82"/>
                    <a:pt x="74" y="83"/>
                  </a:cubicBezTo>
                  <a:cubicBezTo>
                    <a:pt x="71" y="87"/>
                    <a:pt x="70" y="91"/>
                    <a:pt x="69" y="95"/>
                  </a:cubicBezTo>
                  <a:cubicBezTo>
                    <a:pt x="70" y="98"/>
                    <a:pt x="81" y="104"/>
                    <a:pt x="83" y="107"/>
                  </a:cubicBezTo>
                  <a:cubicBezTo>
                    <a:pt x="84" y="109"/>
                    <a:pt x="88" y="113"/>
                    <a:pt x="89" y="118"/>
                  </a:cubicBezTo>
                  <a:cubicBezTo>
                    <a:pt x="90" y="125"/>
                    <a:pt x="90" y="135"/>
                    <a:pt x="82" y="134"/>
                  </a:cubicBezTo>
                  <a:cubicBezTo>
                    <a:pt x="78" y="134"/>
                    <a:pt x="70" y="126"/>
                    <a:pt x="69" y="125"/>
                  </a:cubicBezTo>
                  <a:cubicBezTo>
                    <a:pt x="65" y="121"/>
                    <a:pt x="63" y="115"/>
                    <a:pt x="60" y="113"/>
                  </a:cubicBezTo>
                  <a:cubicBezTo>
                    <a:pt x="59" y="114"/>
                    <a:pt x="60" y="116"/>
                    <a:pt x="59" y="117"/>
                  </a:cubicBezTo>
                  <a:cubicBezTo>
                    <a:pt x="56" y="124"/>
                    <a:pt x="39" y="143"/>
                    <a:pt x="25" y="144"/>
                  </a:cubicBezTo>
                  <a:cubicBezTo>
                    <a:pt x="21" y="141"/>
                    <a:pt x="20" y="135"/>
                    <a:pt x="20" y="129"/>
                  </a:cubicBezTo>
                  <a:cubicBezTo>
                    <a:pt x="19" y="127"/>
                    <a:pt x="21" y="128"/>
                    <a:pt x="22" y="126"/>
                  </a:cubicBezTo>
                  <a:cubicBezTo>
                    <a:pt x="23" y="125"/>
                    <a:pt x="22" y="123"/>
                    <a:pt x="23" y="121"/>
                  </a:cubicBezTo>
                  <a:cubicBezTo>
                    <a:pt x="24" y="118"/>
                    <a:pt x="28" y="118"/>
                    <a:pt x="31" y="115"/>
                  </a:cubicBezTo>
                  <a:cubicBezTo>
                    <a:pt x="32" y="114"/>
                    <a:pt x="36" y="108"/>
                    <a:pt x="37" y="107"/>
                  </a:cubicBezTo>
                  <a:cubicBezTo>
                    <a:pt x="39" y="103"/>
                    <a:pt x="40" y="100"/>
                    <a:pt x="42" y="96"/>
                  </a:cubicBezTo>
                  <a:cubicBezTo>
                    <a:pt x="41" y="96"/>
                    <a:pt x="40" y="97"/>
                    <a:pt x="39" y="97"/>
                  </a:cubicBezTo>
                  <a:cubicBezTo>
                    <a:pt x="36" y="99"/>
                    <a:pt x="31" y="102"/>
                    <a:pt x="30" y="102"/>
                  </a:cubicBezTo>
                  <a:cubicBezTo>
                    <a:pt x="26" y="104"/>
                    <a:pt x="11" y="112"/>
                    <a:pt x="8" y="112"/>
                  </a:cubicBezTo>
                  <a:cubicBezTo>
                    <a:pt x="4" y="110"/>
                    <a:pt x="1" y="108"/>
                    <a:pt x="0" y="103"/>
                  </a:cubicBezTo>
                  <a:close/>
                  <a:moveTo>
                    <a:pt x="162" y="62"/>
                  </a:moveTo>
                  <a:cubicBezTo>
                    <a:pt x="154" y="68"/>
                    <a:pt x="154" y="81"/>
                    <a:pt x="147" y="88"/>
                  </a:cubicBezTo>
                  <a:cubicBezTo>
                    <a:pt x="146" y="94"/>
                    <a:pt x="152" y="98"/>
                    <a:pt x="150" y="103"/>
                  </a:cubicBezTo>
                  <a:cubicBezTo>
                    <a:pt x="149" y="104"/>
                    <a:pt x="148" y="105"/>
                    <a:pt x="146" y="105"/>
                  </a:cubicBezTo>
                  <a:cubicBezTo>
                    <a:pt x="145" y="105"/>
                    <a:pt x="145" y="106"/>
                    <a:pt x="145" y="107"/>
                  </a:cubicBezTo>
                  <a:cubicBezTo>
                    <a:pt x="145" y="109"/>
                    <a:pt x="143" y="108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0" y="108"/>
                    <a:pt x="138" y="107"/>
                    <a:pt x="136" y="107"/>
                  </a:cubicBezTo>
                  <a:cubicBezTo>
                    <a:pt x="131" y="106"/>
                    <a:pt x="126" y="110"/>
                    <a:pt x="121" y="110"/>
                  </a:cubicBezTo>
                  <a:cubicBezTo>
                    <a:pt x="119" y="112"/>
                    <a:pt x="120" y="114"/>
                    <a:pt x="118" y="115"/>
                  </a:cubicBezTo>
                  <a:cubicBezTo>
                    <a:pt x="116" y="119"/>
                    <a:pt x="111" y="118"/>
                    <a:pt x="106" y="117"/>
                  </a:cubicBezTo>
                  <a:cubicBezTo>
                    <a:pt x="98" y="113"/>
                    <a:pt x="98" y="103"/>
                    <a:pt x="94" y="92"/>
                  </a:cubicBezTo>
                  <a:cubicBezTo>
                    <a:pt x="91" y="85"/>
                    <a:pt x="88" y="79"/>
                    <a:pt x="88" y="73"/>
                  </a:cubicBezTo>
                  <a:cubicBezTo>
                    <a:pt x="88" y="70"/>
                    <a:pt x="88" y="67"/>
                    <a:pt x="88" y="65"/>
                  </a:cubicBezTo>
                  <a:cubicBezTo>
                    <a:pt x="87" y="63"/>
                    <a:pt x="85" y="61"/>
                    <a:pt x="85" y="59"/>
                  </a:cubicBezTo>
                  <a:cubicBezTo>
                    <a:pt x="85" y="57"/>
                    <a:pt x="87" y="54"/>
                    <a:pt x="88" y="52"/>
                  </a:cubicBezTo>
                  <a:cubicBezTo>
                    <a:pt x="90" y="48"/>
                    <a:pt x="90" y="45"/>
                    <a:pt x="93" y="44"/>
                  </a:cubicBezTo>
                  <a:cubicBezTo>
                    <a:pt x="94" y="43"/>
                    <a:pt x="96" y="45"/>
                    <a:pt x="98" y="45"/>
                  </a:cubicBezTo>
                  <a:cubicBezTo>
                    <a:pt x="100" y="45"/>
                    <a:pt x="102" y="44"/>
                    <a:pt x="104" y="43"/>
                  </a:cubicBezTo>
                  <a:cubicBezTo>
                    <a:pt x="110" y="41"/>
                    <a:pt x="116" y="38"/>
                    <a:pt x="122" y="37"/>
                  </a:cubicBezTo>
                  <a:cubicBezTo>
                    <a:pt x="129" y="36"/>
                    <a:pt x="136" y="38"/>
                    <a:pt x="142" y="39"/>
                  </a:cubicBezTo>
                  <a:cubicBezTo>
                    <a:pt x="144" y="39"/>
                    <a:pt x="146" y="38"/>
                    <a:pt x="147" y="39"/>
                  </a:cubicBezTo>
                  <a:cubicBezTo>
                    <a:pt x="149" y="39"/>
                    <a:pt x="153" y="41"/>
                    <a:pt x="154" y="42"/>
                  </a:cubicBezTo>
                  <a:cubicBezTo>
                    <a:pt x="155" y="43"/>
                    <a:pt x="160" y="48"/>
                    <a:pt x="160" y="49"/>
                  </a:cubicBezTo>
                  <a:cubicBezTo>
                    <a:pt x="161" y="49"/>
                    <a:pt x="161" y="51"/>
                    <a:pt x="162" y="52"/>
                  </a:cubicBezTo>
                  <a:cubicBezTo>
                    <a:pt x="163" y="55"/>
                    <a:pt x="163" y="57"/>
                    <a:pt x="162" y="62"/>
                  </a:cubicBezTo>
                  <a:close/>
                  <a:moveTo>
                    <a:pt x="135" y="62"/>
                  </a:moveTo>
                  <a:cubicBezTo>
                    <a:pt x="135" y="62"/>
                    <a:pt x="135" y="61"/>
                    <a:pt x="134" y="62"/>
                  </a:cubicBezTo>
                  <a:cubicBezTo>
                    <a:pt x="132" y="62"/>
                    <a:pt x="130" y="63"/>
                    <a:pt x="129" y="65"/>
                  </a:cubicBezTo>
                  <a:cubicBezTo>
                    <a:pt x="128" y="65"/>
                    <a:pt x="128" y="63"/>
                    <a:pt x="127" y="63"/>
                  </a:cubicBezTo>
                  <a:cubicBezTo>
                    <a:pt x="125" y="65"/>
                    <a:pt x="123" y="65"/>
                    <a:pt x="120" y="66"/>
                  </a:cubicBezTo>
                  <a:cubicBezTo>
                    <a:pt x="119" y="69"/>
                    <a:pt x="115" y="70"/>
                    <a:pt x="112" y="72"/>
                  </a:cubicBezTo>
                  <a:cubicBezTo>
                    <a:pt x="111" y="75"/>
                    <a:pt x="113" y="81"/>
                    <a:pt x="114" y="84"/>
                  </a:cubicBezTo>
                  <a:cubicBezTo>
                    <a:pt x="118" y="82"/>
                    <a:pt x="121" y="83"/>
                    <a:pt x="124" y="82"/>
                  </a:cubicBezTo>
                  <a:cubicBezTo>
                    <a:pt x="129" y="80"/>
                    <a:pt x="132" y="68"/>
                    <a:pt x="135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29"/>
            <p:cNvSpPr/>
            <p:nvPr/>
          </p:nvSpPr>
          <p:spPr bwMode="auto">
            <a:xfrm>
              <a:off x="2447" y="2797"/>
              <a:ext cx="52" cy="76"/>
            </a:xfrm>
            <a:custGeom>
              <a:avLst/>
              <a:gdLst>
                <a:gd name="T0" fmla="*/ 20 w 22"/>
                <a:gd name="T1" fmla="*/ 0 h 32"/>
                <a:gd name="T2" fmla="*/ 20 w 22"/>
                <a:gd name="T3" fmla="*/ 10 h 32"/>
                <a:gd name="T4" fmla="*/ 19 w 22"/>
                <a:gd name="T5" fmla="*/ 10 h 32"/>
                <a:gd name="T6" fmla="*/ 16 w 22"/>
                <a:gd name="T7" fmla="*/ 4 h 32"/>
                <a:gd name="T8" fmla="*/ 10 w 22"/>
                <a:gd name="T9" fmla="*/ 2 h 32"/>
                <a:gd name="T10" fmla="*/ 7 w 22"/>
                <a:gd name="T11" fmla="*/ 3 h 32"/>
                <a:gd name="T12" fmla="*/ 5 w 22"/>
                <a:gd name="T13" fmla="*/ 6 h 32"/>
                <a:gd name="T14" fmla="*/ 6 w 22"/>
                <a:gd name="T15" fmla="*/ 8 h 32"/>
                <a:gd name="T16" fmla="*/ 8 w 22"/>
                <a:gd name="T17" fmla="*/ 10 h 32"/>
                <a:gd name="T18" fmla="*/ 13 w 22"/>
                <a:gd name="T19" fmla="*/ 12 h 32"/>
                <a:gd name="T20" fmla="*/ 20 w 22"/>
                <a:gd name="T21" fmla="*/ 17 h 32"/>
                <a:gd name="T22" fmla="*/ 22 w 22"/>
                <a:gd name="T23" fmla="*/ 23 h 32"/>
                <a:gd name="T24" fmla="*/ 19 w 22"/>
                <a:gd name="T25" fmla="*/ 30 h 32"/>
                <a:gd name="T26" fmla="*/ 11 w 22"/>
                <a:gd name="T27" fmla="*/ 32 h 32"/>
                <a:gd name="T28" fmla="*/ 9 w 22"/>
                <a:gd name="T29" fmla="*/ 32 h 32"/>
                <a:gd name="T30" fmla="*/ 5 w 22"/>
                <a:gd name="T31" fmla="*/ 31 h 32"/>
                <a:gd name="T32" fmla="*/ 4 w 22"/>
                <a:gd name="T33" fmla="*/ 31 h 32"/>
                <a:gd name="T34" fmla="*/ 2 w 22"/>
                <a:gd name="T35" fmla="*/ 31 h 32"/>
                <a:gd name="T36" fmla="*/ 1 w 22"/>
                <a:gd name="T37" fmla="*/ 32 h 32"/>
                <a:gd name="T38" fmla="*/ 0 w 22"/>
                <a:gd name="T39" fmla="*/ 32 h 32"/>
                <a:gd name="T40" fmla="*/ 0 w 22"/>
                <a:gd name="T41" fmla="*/ 21 h 32"/>
                <a:gd name="T42" fmla="*/ 1 w 22"/>
                <a:gd name="T43" fmla="*/ 21 h 32"/>
                <a:gd name="T44" fmla="*/ 5 w 22"/>
                <a:gd name="T45" fmla="*/ 28 h 32"/>
                <a:gd name="T46" fmla="*/ 11 w 22"/>
                <a:gd name="T47" fmla="*/ 31 h 32"/>
                <a:gd name="T48" fmla="*/ 15 w 22"/>
                <a:gd name="T49" fmla="*/ 29 h 32"/>
                <a:gd name="T50" fmla="*/ 17 w 22"/>
                <a:gd name="T51" fmla="*/ 26 h 32"/>
                <a:gd name="T52" fmla="*/ 16 w 22"/>
                <a:gd name="T53" fmla="*/ 24 h 32"/>
                <a:gd name="T54" fmla="*/ 15 w 22"/>
                <a:gd name="T55" fmla="*/ 22 h 32"/>
                <a:gd name="T56" fmla="*/ 10 w 22"/>
                <a:gd name="T57" fmla="*/ 20 h 32"/>
                <a:gd name="T58" fmla="*/ 4 w 22"/>
                <a:gd name="T59" fmla="*/ 16 h 32"/>
                <a:gd name="T60" fmla="*/ 1 w 22"/>
                <a:gd name="T61" fmla="*/ 13 h 32"/>
                <a:gd name="T62" fmla="*/ 0 w 22"/>
                <a:gd name="T63" fmla="*/ 9 h 32"/>
                <a:gd name="T64" fmla="*/ 3 w 22"/>
                <a:gd name="T65" fmla="*/ 2 h 32"/>
                <a:gd name="T66" fmla="*/ 10 w 22"/>
                <a:gd name="T67" fmla="*/ 0 h 32"/>
                <a:gd name="T68" fmla="*/ 13 w 22"/>
                <a:gd name="T69" fmla="*/ 0 h 32"/>
                <a:gd name="T70" fmla="*/ 16 w 22"/>
                <a:gd name="T71" fmla="*/ 1 h 32"/>
                <a:gd name="T72" fmla="*/ 18 w 22"/>
                <a:gd name="T73" fmla="*/ 2 h 32"/>
                <a:gd name="T74" fmla="*/ 19 w 22"/>
                <a:gd name="T75" fmla="*/ 2 h 32"/>
                <a:gd name="T76" fmla="*/ 19 w 22"/>
                <a:gd name="T77" fmla="*/ 0 h 32"/>
                <a:gd name="T78" fmla="*/ 20 w 22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18" y="6"/>
                    <a:pt x="16" y="4"/>
                  </a:cubicBezTo>
                  <a:cubicBezTo>
                    <a:pt x="14" y="2"/>
                    <a:pt x="12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9" y="10"/>
                    <a:pt x="10" y="11"/>
                    <a:pt x="13" y="12"/>
                  </a:cubicBezTo>
                  <a:cubicBezTo>
                    <a:pt x="17" y="14"/>
                    <a:pt x="19" y="16"/>
                    <a:pt x="20" y="17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2" y="25"/>
                    <a:pt x="21" y="28"/>
                    <a:pt x="19" y="30"/>
                  </a:cubicBezTo>
                  <a:cubicBezTo>
                    <a:pt x="17" y="32"/>
                    <a:pt x="15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8" y="32"/>
                    <a:pt x="7" y="32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3" y="31"/>
                    <a:pt x="14" y="30"/>
                    <a:pt x="15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5"/>
                    <a:pt x="16" y="24"/>
                  </a:cubicBezTo>
                  <a:cubicBezTo>
                    <a:pt x="16" y="23"/>
                    <a:pt x="15" y="23"/>
                    <a:pt x="15" y="22"/>
                  </a:cubicBezTo>
                  <a:cubicBezTo>
                    <a:pt x="14" y="21"/>
                    <a:pt x="12" y="21"/>
                    <a:pt x="10" y="20"/>
                  </a:cubicBezTo>
                  <a:cubicBezTo>
                    <a:pt x="7" y="18"/>
                    <a:pt x="5" y="17"/>
                    <a:pt x="4" y="16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6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30"/>
            <p:cNvSpPr>
              <a:spLocks noEditPoints="1"/>
            </p:cNvSpPr>
            <p:nvPr/>
          </p:nvSpPr>
          <p:spPr bwMode="auto">
            <a:xfrm>
              <a:off x="2508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2558" y="2821"/>
              <a:ext cx="42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4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9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8"/>
                    <a:pt x="15" y="20"/>
                    <a:pt x="14" y="21"/>
                  </a:cubicBezTo>
                  <a:cubicBezTo>
                    <a:pt x="12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2"/>
            <p:cNvSpPr/>
            <p:nvPr/>
          </p:nvSpPr>
          <p:spPr bwMode="auto">
            <a:xfrm>
              <a:off x="2605" y="2799"/>
              <a:ext cx="59" cy="74"/>
            </a:xfrm>
            <a:custGeom>
              <a:avLst/>
              <a:gdLst>
                <a:gd name="T0" fmla="*/ 9 w 25"/>
                <a:gd name="T1" fmla="*/ 0 h 31"/>
                <a:gd name="T2" fmla="*/ 9 w 25"/>
                <a:gd name="T3" fmla="*/ 20 h 31"/>
                <a:gd name="T4" fmla="*/ 14 w 25"/>
                <a:gd name="T5" fmla="*/ 15 h 31"/>
                <a:gd name="T6" fmla="*/ 16 w 25"/>
                <a:gd name="T7" fmla="*/ 13 h 31"/>
                <a:gd name="T8" fmla="*/ 16 w 25"/>
                <a:gd name="T9" fmla="*/ 12 h 31"/>
                <a:gd name="T10" fmla="*/ 16 w 25"/>
                <a:gd name="T11" fmla="*/ 11 h 31"/>
                <a:gd name="T12" fmla="*/ 14 w 25"/>
                <a:gd name="T13" fmla="*/ 10 h 31"/>
                <a:gd name="T14" fmla="*/ 14 w 25"/>
                <a:gd name="T15" fmla="*/ 9 h 31"/>
                <a:gd name="T16" fmla="*/ 23 w 25"/>
                <a:gd name="T17" fmla="*/ 9 h 31"/>
                <a:gd name="T18" fmla="*/ 23 w 25"/>
                <a:gd name="T19" fmla="*/ 10 h 31"/>
                <a:gd name="T20" fmla="*/ 21 w 25"/>
                <a:gd name="T21" fmla="*/ 11 h 31"/>
                <a:gd name="T22" fmla="*/ 17 w 25"/>
                <a:gd name="T23" fmla="*/ 14 h 31"/>
                <a:gd name="T24" fmla="*/ 15 w 25"/>
                <a:gd name="T25" fmla="*/ 17 h 31"/>
                <a:gd name="T26" fmla="*/ 20 w 25"/>
                <a:gd name="T27" fmla="*/ 24 h 31"/>
                <a:gd name="T28" fmla="*/ 23 w 25"/>
                <a:gd name="T29" fmla="*/ 29 h 31"/>
                <a:gd name="T30" fmla="*/ 25 w 25"/>
                <a:gd name="T31" fmla="*/ 30 h 31"/>
                <a:gd name="T32" fmla="*/ 25 w 25"/>
                <a:gd name="T33" fmla="*/ 31 h 31"/>
                <a:gd name="T34" fmla="*/ 14 w 25"/>
                <a:gd name="T35" fmla="*/ 31 h 31"/>
                <a:gd name="T36" fmla="*/ 14 w 25"/>
                <a:gd name="T37" fmla="*/ 30 h 31"/>
                <a:gd name="T38" fmla="*/ 15 w 25"/>
                <a:gd name="T39" fmla="*/ 30 h 31"/>
                <a:gd name="T40" fmla="*/ 16 w 25"/>
                <a:gd name="T41" fmla="*/ 29 h 31"/>
                <a:gd name="T42" fmla="*/ 15 w 25"/>
                <a:gd name="T43" fmla="*/ 27 h 31"/>
                <a:gd name="T44" fmla="*/ 10 w 25"/>
                <a:gd name="T45" fmla="*/ 21 h 31"/>
                <a:gd name="T46" fmla="*/ 9 w 25"/>
                <a:gd name="T47" fmla="*/ 22 h 31"/>
                <a:gd name="T48" fmla="*/ 9 w 25"/>
                <a:gd name="T49" fmla="*/ 26 h 31"/>
                <a:gd name="T50" fmla="*/ 9 w 25"/>
                <a:gd name="T51" fmla="*/ 29 h 31"/>
                <a:gd name="T52" fmla="*/ 11 w 25"/>
                <a:gd name="T53" fmla="*/ 30 h 31"/>
                <a:gd name="T54" fmla="*/ 11 w 25"/>
                <a:gd name="T55" fmla="*/ 31 h 31"/>
                <a:gd name="T56" fmla="*/ 0 w 25"/>
                <a:gd name="T57" fmla="*/ 31 h 31"/>
                <a:gd name="T58" fmla="*/ 0 w 25"/>
                <a:gd name="T59" fmla="*/ 30 h 31"/>
                <a:gd name="T60" fmla="*/ 2 w 25"/>
                <a:gd name="T61" fmla="*/ 29 h 31"/>
                <a:gd name="T62" fmla="*/ 3 w 25"/>
                <a:gd name="T63" fmla="*/ 26 h 31"/>
                <a:gd name="T64" fmla="*/ 3 w 25"/>
                <a:gd name="T65" fmla="*/ 4 h 31"/>
                <a:gd name="T66" fmla="*/ 2 w 25"/>
                <a:gd name="T67" fmla="*/ 1 h 31"/>
                <a:gd name="T68" fmla="*/ 0 w 25"/>
                <a:gd name="T69" fmla="*/ 0 h 31"/>
                <a:gd name="T70" fmla="*/ 0 w 25"/>
                <a:gd name="T71" fmla="*/ 0 h 31"/>
                <a:gd name="T72" fmla="*/ 9 w 25"/>
                <a:gd name="T7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0" y="11"/>
                    <a:pt x="19" y="12"/>
                    <a:pt x="17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7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8"/>
                    <a:pt x="15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9"/>
                    <a:pt x="3" y="28"/>
                    <a:pt x="3" y="2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3"/>
            <p:cNvSpPr>
              <a:spLocks noEditPoints="1"/>
            </p:cNvSpPr>
            <p:nvPr/>
          </p:nvSpPr>
          <p:spPr bwMode="auto">
            <a:xfrm>
              <a:off x="2667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6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6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6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4"/>
            <p:cNvSpPr/>
            <p:nvPr/>
          </p:nvSpPr>
          <p:spPr bwMode="auto">
            <a:xfrm>
              <a:off x="2697" y="2821"/>
              <a:ext cx="57" cy="52"/>
            </a:xfrm>
            <a:custGeom>
              <a:avLst/>
              <a:gdLst>
                <a:gd name="T0" fmla="*/ 9 w 24"/>
                <a:gd name="T1" fmla="*/ 0 h 22"/>
                <a:gd name="T2" fmla="*/ 9 w 24"/>
                <a:gd name="T3" fmla="*/ 3 h 22"/>
                <a:gd name="T4" fmla="*/ 12 w 24"/>
                <a:gd name="T5" fmla="*/ 0 h 22"/>
                <a:gd name="T6" fmla="*/ 16 w 24"/>
                <a:gd name="T7" fmla="*/ 0 h 22"/>
                <a:gd name="T8" fmla="*/ 19 w 24"/>
                <a:gd name="T9" fmla="*/ 1 h 22"/>
                <a:gd name="T10" fmla="*/ 21 w 24"/>
                <a:gd name="T11" fmla="*/ 4 h 22"/>
                <a:gd name="T12" fmla="*/ 21 w 24"/>
                <a:gd name="T13" fmla="*/ 9 h 22"/>
                <a:gd name="T14" fmla="*/ 21 w 24"/>
                <a:gd name="T15" fmla="*/ 17 h 22"/>
                <a:gd name="T16" fmla="*/ 22 w 24"/>
                <a:gd name="T17" fmla="*/ 20 h 22"/>
                <a:gd name="T18" fmla="*/ 24 w 24"/>
                <a:gd name="T19" fmla="*/ 21 h 22"/>
                <a:gd name="T20" fmla="*/ 24 w 24"/>
                <a:gd name="T21" fmla="*/ 22 h 22"/>
                <a:gd name="T22" fmla="*/ 13 w 24"/>
                <a:gd name="T23" fmla="*/ 22 h 22"/>
                <a:gd name="T24" fmla="*/ 13 w 24"/>
                <a:gd name="T25" fmla="*/ 21 h 22"/>
                <a:gd name="T26" fmla="*/ 15 w 24"/>
                <a:gd name="T27" fmla="*/ 20 h 22"/>
                <a:gd name="T28" fmla="*/ 15 w 24"/>
                <a:gd name="T29" fmla="*/ 17 h 22"/>
                <a:gd name="T30" fmla="*/ 15 w 24"/>
                <a:gd name="T31" fmla="*/ 7 h 22"/>
                <a:gd name="T32" fmla="*/ 15 w 24"/>
                <a:gd name="T33" fmla="*/ 4 h 22"/>
                <a:gd name="T34" fmla="*/ 14 w 24"/>
                <a:gd name="T35" fmla="*/ 3 h 22"/>
                <a:gd name="T36" fmla="*/ 13 w 24"/>
                <a:gd name="T37" fmla="*/ 3 h 22"/>
                <a:gd name="T38" fmla="*/ 9 w 24"/>
                <a:gd name="T39" fmla="*/ 6 h 22"/>
                <a:gd name="T40" fmla="*/ 9 w 24"/>
                <a:gd name="T41" fmla="*/ 17 h 22"/>
                <a:gd name="T42" fmla="*/ 10 w 24"/>
                <a:gd name="T43" fmla="*/ 20 h 22"/>
                <a:gd name="T44" fmla="*/ 11 w 24"/>
                <a:gd name="T45" fmla="*/ 21 h 22"/>
                <a:gd name="T46" fmla="*/ 11 w 24"/>
                <a:gd name="T47" fmla="*/ 22 h 22"/>
                <a:gd name="T48" fmla="*/ 0 w 24"/>
                <a:gd name="T49" fmla="*/ 22 h 22"/>
                <a:gd name="T50" fmla="*/ 0 w 24"/>
                <a:gd name="T51" fmla="*/ 21 h 22"/>
                <a:gd name="T52" fmla="*/ 2 w 24"/>
                <a:gd name="T53" fmla="*/ 20 h 22"/>
                <a:gd name="T54" fmla="*/ 3 w 24"/>
                <a:gd name="T55" fmla="*/ 17 h 22"/>
                <a:gd name="T56" fmla="*/ 3 w 24"/>
                <a:gd name="T57" fmla="*/ 5 h 22"/>
                <a:gd name="T58" fmla="*/ 2 w 24"/>
                <a:gd name="T59" fmla="*/ 2 h 22"/>
                <a:gd name="T60" fmla="*/ 0 w 24"/>
                <a:gd name="T61" fmla="*/ 1 h 22"/>
                <a:gd name="T62" fmla="*/ 0 w 24"/>
                <a:gd name="T63" fmla="*/ 0 h 22"/>
                <a:gd name="T64" fmla="*/ 9 w 24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3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5"/>
            <p:cNvSpPr>
              <a:spLocks noEditPoints="1"/>
            </p:cNvSpPr>
            <p:nvPr/>
          </p:nvSpPr>
          <p:spPr bwMode="auto">
            <a:xfrm>
              <a:off x="2761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9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3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2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8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0"/>
                    <a:pt x="7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6"/>
            <p:cNvSpPr>
              <a:spLocks noEditPoints="1"/>
            </p:cNvSpPr>
            <p:nvPr/>
          </p:nvSpPr>
          <p:spPr bwMode="auto">
            <a:xfrm>
              <a:off x="2844" y="2821"/>
              <a:ext cx="50" cy="52"/>
            </a:xfrm>
            <a:custGeom>
              <a:avLst/>
              <a:gdLst>
                <a:gd name="T0" fmla="*/ 12 w 21"/>
                <a:gd name="T1" fmla="*/ 19 h 22"/>
                <a:gd name="T2" fmla="*/ 5 w 21"/>
                <a:gd name="T3" fmla="*/ 22 h 22"/>
                <a:gd name="T4" fmla="*/ 2 w 21"/>
                <a:gd name="T5" fmla="*/ 21 h 22"/>
                <a:gd name="T6" fmla="*/ 0 w 21"/>
                <a:gd name="T7" fmla="*/ 18 h 22"/>
                <a:gd name="T8" fmla="*/ 2 w 21"/>
                <a:gd name="T9" fmla="*/ 13 h 22"/>
                <a:gd name="T10" fmla="*/ 12 w 21"/>
                <a:gd name="T11" fmla="*/ 8 h 22"/>
                <a:gd name="T12" fmla="*/ 12 w 21"/>
                <a:gd name="T13" fmla="*/ 6 h 22"/>
                <a:gd name="T14" fmla="*/ 11 w 21"/>
                <a:gd name="T15" fmla="*/ 3 h 22"/>
                <a:gd name="T16" fmla="*/ 10 w 21"/>
                <a:gd name="T17" fmla="*/ 2 h 22"/>
                <a:gd name="T18" fmla="*/ 9 w 21"/>
                <a:gd name="T19" fmla="*/ 1 h 22"/>
                <a:gd name="T20" fmla="*/ 6 w 21"/>
                <a:gd name="T21" fmla="*/ 2 h 22"/>
                <a:gd name="T22" fmla="*/ 6 w 21"/>
                <a:gd name="T23" fmla="*/ 3 h 22"/>
                <a:gd name="T24" fmla="*/ 6 w 21"/>
                <a:gd name="T25" fmla="*/ 4 h 22"/>
                <a:gd name="T26" fmla="*/ 7 w 21"/>
                <a:gd name="T27" fmla="*/ 6 h 22"/>
                <a:gd name="T28" fmla="*/ 6 w 21"/>
                <a:gd name="T29" fmla="*/ 8 h 22"/>
                <a:gd name="T30" fmla="*/ 4 w 21"/>
                <a:gd name="T31" fmla="*/ 9 h 22"/>
                <a:gd name="T32" fmla="*/ 2 w 21"/>
                <a:gd name="T33" fmla="*/ 8 h 22"/>
                <a:gd name="T34" fmla="*/ 1 w 21"/>
                <a:gd name="T35" fmla="*/ 6 h 22"/>
                <a:gd name="T36" fmla="*/ 2 w 21"/>
                <a:gd name="T37" fmla="*/ 3 h 22"/>
                <a:gd name="T38" fmla="*/ 6 w 21"/>
                <a:gd name="T39" fmla="*/ 0 h 22"/>
                <a:gd name="T40" fmla="*/ 11 w 21"/>
                <a:gd name="T41" fmla="*/ 0 h 22"/>
                <a:gd name="T42" fmla="*/ 15 w 21"/>
                <a:gd name="T43" fmla="*/ 1 h 22"/>
                <a:gd name="T44" fmla="*/ 18 w 21"/>
                <a:gd name="T45" fmla="*/ 4 h 22"/>
                <a:gd name="T46" fmla="*/ 18 w 21"/>
                <a:gd name="T47" fmla="*/ 8 h 22"/>
                <a:gd name="T48" fmla="*/ 18 w 21"/>
                <a:gd name="T49" fmla="*/ 16 h 22"/>
                <a:gd name="T50" fmla="*/ 18 w 21"/>
                <a:gd name="T51" fmla="*/ 18 h 22"/>
                <a:gd name="T52" fmla="*/ 18 w 21"/>
                <a:gd name="T53" fmla="*/ 19 h 22"/>
                <a:gd name="T54" fmla="*/ 19 w 21"/>
                <a:gd name="T55" fmla="*/ 19 h 22"/>
                <a:gd name="T56" fmla="*/ 20 w 21"/>
                <a:gd name="T57" fmla="*/ 18 h 22"/>
                <a:gd name="T58" fmla="*/ 21 w 21"/>
                <a:gd name="T59" fmla="*/ 19 h 22"/>
                <a:gd name="T60" fmla="*/ 19 w 21"/>
                <a:gd name="T61" fmla="*/ 21 h 22"/>
                <a:gd name="T62" fmla="*/ 16 w 21"/>
                <a:gd name="T63" fmla="*/ 22 h 22"/>
                <a:gd name="T64" fmla="*/ 13 w 21"/>
                <a:gd name="T65" fmla="*/ 21 h 22"/>
                <a:gd name="T66" fmla="*/ 12 w 21"/>
                <a:gd name="T67" fmla="*/ 19 h 22"/>
                <a:gd name="T68" fmla="*/ 12 w 21"/>
                <a:gd name="T69" fmla="*/ 17 h 22"/>
                <a:gd name="T70" fmla="*/ 12 w 21"/>
                <a:gd name="T71" fmla="*/ 10 h 22"/>
                <a:gd name="T72" fmla="*/ 7 w 21"/>
                <a:gd name="T73" fmla="*/ 13 h 22"/>
                <a:gd name="T74" fmla="*/ 7 w 21"/>
                <a:gd name="T75" fmla="*/ 16 h 22"/>
                <a:gd name="T76" fmla="*/ 7 w 21"/>
                <a:gd name="T77" fmla="*/ 18 h 22"/>
                <a:gd name="T78" fmla="*/ 9 w 21"/>
                <a:gd name="T79" fmla="*/ 18 h 22"/>
                <a:gd name="T80" fmla="*/ 12 w 21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2">
                  <a:moveTo>
                    <a:pt x="12" y="19"/>
                  </a:moveTo>
                  <a:cubicBezTo>
                    <a:pt x="9" y="21"/>
                    <a:pt x="7" y="22"/>
                    <a:pt x="5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4" y="12"/>
                    <a:pt x="7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7" y="2"/>
                    <a:pt x="17" y="3"/>
                    <a:pt x="18" y="4"/>
                  </a:cubicBezTo>
                  <a:cubicBezTo>
                    <a:pt x="18" y="4"/>
                    <a:pt x="18" y="6"/>
                    <a:pt x="18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9" y="21"/>
                    <a:pt x="19" y="21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5" y="22"/>
                    <a:pt x="14" y="22"/>
                    <a:pt x="13" y="21"/>
                  </a:cubicBezTo>
                  <a:cubicBezTo>
                    <a:pt x="12" y="21"/>
                    <a:pt x="12" y="20"/>
                    <a:pt x="12" y="19"/>
                  </a:cubicBezTo>
                  <a:close/>
                  <a:moveTo>
                    <a:pt x="12" y="1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7"/>
            <p:cNvSpPr/>
            <p:nvPr/>
          </p:nvSpPr>
          <p:spPr bwMode="auto">
            <a:xfrm>
              <a:off x="2899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2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3 w 23"/>
                <a:gd name="T23" fmla="*/ 22 h 22"/>
                <a:gd name="T24" fmla="*/ 13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3 w 23"/>
                <a:gd name="T55" fmla="*/ 17 h 22"/>
                <a:gd name="T56" fmla="*/ 3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8"/>
            <p:cNvSpPr>
              <a:spLocks noEditPoints="1"/>
            </p:cNvSpPr>
            <p:nvPr/>
          </p:nvSpPr>
          <p:spPr bwMode="auto">
            <a:xfrm>
              <a:off x="2962" y="2799"/>
              <a:ext cx="55" cy="74"/>
            </a:xfrm>
            <a:custGeom>
              <a:avLst/>
              <a:gdLst>
                <a:gd name="T0" fmla="*/ 20 w 23"/>
                <a:gd name="T1" fmla="*/ 0 h 31"/>
                <a:gd name="T2" fmla="*/ 20 w 23"/>
                <a:gd name="T3" fmla="*/ 24 h 31"/>
                <a:gd name="T4" fmla="*/ 20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1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0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8 w 23"/>
                <a:gd name="T51" fmla="*/ 11 h 31"/>
                <a:gd name="T52" fmla="*/ 7 w 23"/>
                <a:gd name="T53" fmla="*/ 14 h 31"/>
                <a:gd name="T54" fmla="*/ 6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0" y="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0" y="0"/>
                  </a:lnTo>
                  <a:close/>
                  <a:moveTo>
                    <a:pt x="14" y="14"/>
                  </a:moveTo>
                  <a:cubicBezTo>
                    <a:pt x="13" y="12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3041" y="2797"/>
              <a:ext cx="78" cy="76"/>
            </a:xfrm>
            <a:custGeom>
              <a:avLst/>
              <a:gdLst>
                <a:gd name="T0" fmla="*/ 20 w 33"/>
                <a:gd name="T1" fmla="*/ 23 h 32"/>
                <a:gd name="T2" fmla="*/ 9 w 33"/>
                <a:gd name="T3" fmla="*/ 23 h 32"/>
                <a:gd name="T4" fmla="*/ 7 w 33"/>
                <a:gd name="T5" fmla="*/ 26 h 32"/>
                <a:gd name="T6" fmla="*/ 7 w 33"/>
                <a:gd name="T7" fmla="*/ 28 h 32"/>
                <a:gd name="T8" fmla="*/ 8 w 33"/>
                <a:gd name="T9" fmla="*/ 30 h 32"/>
                <a:gd name="T10" fmla="*/ 11 w 33"/>
                <a:gd name="T11" fmla="*/ 31 h 32"/>
                <a:gd name="T12" fmla="*/ 11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6 w 33"/>
                <a:gd name="T21" fmla="*/ 25 h 32"/>
                <a:gd name="T22" fmla="*/ 17 w 33"/>
                <a:gd name="T23" fmla="*/ 0 h 32"/>
                <a:gd name="T24" fmla="*/ 17 w 33"/>
                <a:gd name="T25" fmla="*/ 0 h 32"/>
                <a:gd name="T26" fmla="*/ 29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9 w 33"/>
                <a:gd name="T39" fmla="*/ 31 h 32"/>
                <a:gd name="T40" fmla="*/ 22 w 33"/>
                <a:gd name="T41" fmla="*/ 30 h 32"/>
                <a:gd name="T42" fmla="*/ 22 w 33"/>
                <a:gd name="T43" fmla="*/ 29 h 32"/>
                <a:gd name="T44" fmla="*/ 22 w 33"/>
                <a:gd name="T45" fmla="*/ 28 h 32"/>
                <a:gd name="T46" fmla="*/ 21 w 33"/>
                <a:gd name="T47" fmla="*/ 27 h 32"/>
                <a:gd name="T48" fmla="*/ 20 w 33"/>
                <a:gd name="T49" fmla="*/ 23 h 32"/>
                <a:gd name="T50" fmla="*/ 19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9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20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0"/>
                    <a:pt x="3" y="29"/>
                  </a:cubicBezTo>
                  <a:cubicBezTo>
                    <a:pt x="4" y="29"/>
                    <a:pt x="5" y="27"/>
                    <a:pt x="6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2" y="30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1" y="27"/>
                  </a:cubicBezTo>
                  <a:lnTo>
                    <a:pt x="20" y="23"/>
                  </a:lnTo>
                  <a:close/>
                  <a:moveTo>
                    <a:pt x="19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0"/>
            <p:cNvSpPr/>
            <p:nvPr/>
          </p:nvSpPr>
          <p:spPr bwMode="auto">
            <a:xfrm>
              <a:off x="3126" y="2821"/>
              <a:ext cx="42" cy="52"/>
            </a:xfrm>
            <a:custGeom>
              <a:avLst/>
              <a:gdLst>
                <a:gd name="T0" fmla="*/ 17 w 18"/>
                <a:gd name="T1" fmla="*/ 16 h 22"/>
                <a:gd name="T2" fmla="*/ 18 w 18"/>
                <a:gd name="T3" fmla="*/ 17 h 22"/>
                <a:gd name="T4" fmla="*/ 14 w 18"/>
                <a:gd name="T5" fmla="*/ 21 h 22"/>
                <a:gd name="T6" fmla="*/ 9 w 18"/>
                <a:gd name="T7" fmla="*/ 22 h 22"/>
                <a:gd name="T8" fmla="*/ 2 w 18"/>
                <a:gd name="T9" fmla="*/ 19 h 22"/>
                <a:gd name="T10" fmla="*/ 0 w 18"/>
                <a:gd name="T11" fmla="*/ 11 h 22"/>
                <a:gd name="T12" fmla="*/ 2 w 18"/>
                <a:gd name="T13" fmla="*/ 4 h 22"/>
                <a:gd name="T14" fmla="*/ 10 w 18"/>
                <a:gd name="T15" fmla="*/ 0 h 22"/>
                <a:gd name="T16" fmla="*/ 15 w 18"/>
                <a:gd name="T17" fmla="*/ 1 h 22"/>
                <a:gd name="T18" fmla="*/ 17 w 18"/>
                <a:gd name="T19" fmla="*/ 5 h 22"/>
                <a:gd name="T20" fmla="*/ 16 w 18"/>
                <a:gd name="T21" fmla="*/ 7 h 22"/>
                <a:gd name="T22" fmla="*/ 14 w 18"/>
                <a:gd name="T23" fmla="*/ 8 h 22"/>
                <a:gd name="T24" fmla="*/ 12 w 18"/>
                <a:gd name="T25" fmla="*/ 7 h 22"/>
                <a:gd name="T26" fmla="*/ 11 w 18"/>
                <a:gd name="T27" fmla="*/ 4 h 22"/>
                <a:gd name="T28" fmla="*/ 10 w 18"/>
                <a:gd name="T29" fmla="*/ 2 h 22"/>
                <a:gd name="T30" fmla="*/ 9 w 18"/>
                <a:gd name="T31" fmla="*/ 1 h 22"/>
                <a:gd name="T32" fmla="*/ 7 w 18"/>
                <a:gd name="T33" fmla="*/ 2 h 22"/>
                <a:gd name="T34" fmla="*/ 6 w 18"/>
                <a:gd name="T35" fmla="*/ 8 h 22"/>
                <a:gd name="T36" fmla="*/ 7 w 18"/>
                <a:gd name="T37" fmla="*/ 14 h 22"/>
                <a:gd name="T38" fmla="*/ 10 w 18"/>
                <a:gd name="T39" fmla="*/ 18 h 22"/>
                <a:gd name="T40" fmla="*/ 13 w 18"/>
                <a:gd name="T41" fmla="*/ 19 h 22"/>
                <a:gd name="T42" fmla="*/ 15 w 18"/>
                <a:gd name="T43" fmla="*/ 18 h 22"/>
                <a:gd name="T44" fmla="*/ 17 w 18"/>
                <a:gd name="T4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7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8" y="15"/>
                    <a:pt x="8" y="17"/>
                    <a:pt x="10" y="18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1"/>
            <p:cNvSpPr/>
            <p:nvPr/>
          </p:nvSpPr>
          <p:spPr bwMode="auto">
            <a:xfrm>
              <a:off x="317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2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5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5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3209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3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3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3"/>
            <p:cNvSpPr/>
            <p:nvPr/>
          </p:nvSpPr>
          <p:spPr bwMode="auto">
            <a:xfrm>
              <a:off x="3242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4"/>
            <p:cNvSpPr>
              <a:spLocks noEditPoints="1"/>
            </p:cNvSpPr>
            <p:nvPr/>
          </p:nvSpPr>
          <p:spPr bwMode="auto">
            <a:xfrm>
              <a:off x="3303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5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8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2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11" y="30"/>
                  </a:cubicBezTo>
                  <a:cubicBezTo>
                    <a:pt x="13" y="30"/>
                    <a:pt x="15" y="30"/>
                    <a:pt x="16" y="29"/>
                  </a:cubicBezTo>
                  <a:cubicBezTo>
                    <a:pt x="17" y="29"/>
                    <a:pt x="18" y="28"/>
                    <a:pt x="18" y="27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5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3386" y="2797"/>
              <a:ext cx="43" cy="76"/>
            </a:xfrm>
            <a:custGeom>
              <a:avLst/>
              <a:gdLst>
                <a:gd name="T0" fmla="*/ 10 w 18"/>
                <a:gd name="T1" fmla="*/ 12 h 32"/>
                <a:gd name="T2" fmla="*/ 10 w 18"/>
                <a:gd name="T3" fmla="*/ 27 h 32"/>
                <a:gd name="T4" fmla="*/ 10 w 18"/>
                <a:gd name="T5" fmla="*/ 30 h 32"/>
                <a:gd name="T6" fmla="*/ 13 w 18"/>
                <a:gd name="T7" fmla="*/ 31 h 32"/>
                <a:gd name="T8" fmla="*/ 13 w 18"/>
                <a:gd name="T9" fmla="*/ 32 h 32"/>
                <a:gd name="T10" fmla="*/ 0 w 18"/>
                <a:gd name="T11" fmla="*/ 32 h 32"/>
                <a:gd name="T12" fmla="*/ 0 w 18"/>
                <a:gd name="T13" fmla="*/ 31 h 32"/>
                <a:gd name="T14" fmla="*/ 2 w 18"/>
                <a:gd name="T15" fmla="*/ 31 h 32"/>
                <a:gd name="T16" fmla="*/ 3 w 18"/>
                <a:gd name="T17" fmla="*/ 30 h 32"/>
                <a:gd name="T18" fmla="*/ 4 w 18"/>
                <a:gd name="T19" fmla="*/ 27 h 32"/>
                <a:gd name="T20" fmla="*/ 4 w 18"/>
                <a:gd name="T21" fmla="*/ 12 h 32"/>
                <a:gd name="T22" fmla="*/ 0 w 18"/>
                <a:gd name="T23" fmla="*/ 12 h 32"/>
                <a:gd name="T24" fmla="*/ 0 w 18"/>
                <a:gd name="T25" fmla="*/ 10 h 32"/>
                <a:gd name="T26" fmla="*/ 4 w 18"/>
                <a:gd name="T27" fmla="*/ 10 h 32"/>
                <a:gd name="T28" fmla="*/ 4 w 18"/>
                <a:gd name="T29" fmla="*/ 9 h 32"/>
                <a:gd name="T30" fmla="*/ 4 w 18"/>
                <a:gd name="T31" fmla="*/ 8 h 32"/>
                <a:gd name="T32" fmla="*/ 6 w 18"/>
                <a:gd name="T33" fmla="*/ 2 h 32"/>
                <a:gd name="T34" fmla="*/ 12 w 18"/>
                <a:gd name="T35" fmla="*/ 0 h 32"/>
                <a:gd name="T36" fmla="*/ 17 w 18"/>
                <a:gd name="T37" fmla="*/ 1 h 32"/>
                <a:gd name="T38" fmla="*/ 18 w 18"/>
                <a:gd name="T39" fmla="*/ 3 h 32"/>
                <a:gd name="T40" fmla="*/ 17 w 18"/>
                <a:gd name="T41" fmla="*/ 5 h 32"/>
                <a:gd name="T42" fmla="*/ 15 w 18"/>
                <a:gd name="T43" fmla="*/ 6 h 32"/>
                <a:gd name="T44" fmla="*/ 13 w 18"/>
                <a:gd name="T45" fmla="*/ 5 h 32"/>
                <a:gd name="T46" fmla="*/ 12 w 18"/>
                <a:gd name="T47" fmla="*/ 4 h 32"/>
                <a:gd name="T48" fmla="*/ 12 w 18"/>
                <a:gd name="T49" fmla="*/ 3 h 32"/>
                <a:gd name="T50" fmla="*/ 13 w 18"/>
                <a:gd name="T51" fmla="*/ 2 h 32"/>
                <a:gd name="T52" fmla="*/ 12 w 18"/>
                <a:gd name="T53" fmla="*/ 1 h 32"/>
                <a:gd name="T54" fmla="*/ 11 w 18"/>
                <a:gd name="T55" fmla="*/ 1 h 32"/>
                <a:gd name="T56" fmla="*/ 10 w 18"/>
                <a:gd name="T57" fmla="*/ 2 h 32"/>
                <a:gd name="T58" fmla="*/ 10 w 18"/>
                <a:gd name="T59" fmla="*/ 3 h 32"/>
                <a:gd name="T60" fmla="*/ 10 w 18"/>
                <a:gd name="T61" fmla="*/ 7 h 32"/>
                <a:gd name="T62" fmla="*/ 10 w 18"/>
                <a:gd name="T63" fmla="*/ 10 h 32"/>
                <a:gd name="T64" fmla="*/ 13 w 18"/>
                <a:gd name="T65" fmla="*/ 10 h 32"/>
                <a:gd name="T66" fmla="*/ 13 w 18"/>
                <a:gd name="T67" fmla="*/ 12 h 32"/>
                <a:gd name="T68" fmla="*/ 10 w 18"/>
                <a:gd name="T6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32">
                  <a:moveTo>
                    <a:pt x="10" y="12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4" y="29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6"/>
            <p:cNvSpPr>
              <a:spLocks noEditPoints="1"/>
            </p:cNvSpPr>
            <p:nvPr/>
          </p:nvSpPr>
          <p:spPr bwMode="auto">
            <a:xfrm>
              <a:off x="34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3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4 w 20"/>
                <a:gd name="T39" fmla="*/ 9 h 22"/>
                <a:gd name="T40" fmla="*/ 13 w 20"/>
                <a:gd name="T41" fmla="*/ 4 h 22"/>
                <a:gd name="T42" fmla="*/ 12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20" y="17"/>
                    <a:pt x="18" y="19"/>
                  </a:cubicBezTo>
                  <a:cubicBezTo>
                    <a:pt x="16" y="21"/>
                    <a:pt x="14" y="22"/>
                    <a:pt x="10" y="22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4" y="14"/>
                    <a:pt x="14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7"/>
            <p:cNvSpPr/>
            <p:nvPr/>
          </p:nvSpPr>
          <p:spPr bwMode="auto">
            <a:xfrm>
              <a:off x="3481" y="2821"/>
              <a:ext cx="42" cy="52"/>
            </a:xfrm>
            <a:custGeom>
              <a:avLst/>
              <a:gdLst>
                <a:gd name="T0" fmla="*/ 8 w 18"/>
                <a:gd name="T1" fmla="*/ 0 h 22"/>
                <a:gd name="T2" fmla="*/ 8 w 18"/>
                <a:gd name="T3" fmla="*/ 5 h 22"/>
                <a:gd name="T4" fmla="*/ 12 w 18"/>
                <a:gd name="T5" fmla="*/ 1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3 h 22"/>
                <a:gd name="T12" fmla="*/ 17 w 18"/>
                <a:gd name="T13" fmla="*/ 5 h 22"/>
                <a:gd name="T14" fmla="*/ 16 w 18"/>
                <a:gd name="T15" fmla="*/ 6 h 22"/>
                <a:gd name="T16" fmla="*/ 13 w 18"/>
                <a:gd name="T17" fmla="*/ 5 h 22"/>
                <a:gd name="T18" fmla="*/ 12 w 18"/>
                <a:gd name="T19" fmla="*/ 4 h 22"/>
                <a:gd name="T20" fmla="*/ 12 w 18"/>
                <a:gd name="T21" fmla="*/ 4 h 22"/>
                <a:gd name="T22" fmla="*/ 11 w 18"/>
                <a:gd name="T23" fmla="*/ 5 h 22"/>
                <a:gd name="T24" fmla="*/ 9 w 18"/>
                <a:gd name="T25" fmla="*/ 7 h 22"/>
                <a:gd name="T26" fmla="*/ 8 w 18"/>
                <a:gd name="T27" fmla="*/ 12 h 22"/>
                <a:gd name="T28" fmla="*/ 8 w 18"/>
                <a:gd name="T29" fmla="*/ 17 h 22"/>
                <a:gd name="T30" fmla="*/ 9 w 18"/>
                <a:gd name="T31" fmla="*/ 18 h 22"/>
                <a:gd name="T32" fmla="*/ 9 w 18"/>
                <a:gd name="T33" fmla="*/ 20 h 22"/>
                <a:gd name="T34" fmla="*/ 9 w 18"/>
                <a:gd name="T35" fmla="*/ 21 h 22"/>
                <a:gd name="T36" fmla="*/ 11 w 18"/>
                <a:gd name="T37" fmla="*/ 21 h 22"/>
                <a:gd name="T38" fmla="*/ 11 w 18"/>
                <a:gd name="T39" fmla="*/ 22 h 22"/>
                <a:gd name="T40" fmla="*/ 0 w 18"/>
                <a:gd name="T41" fmla="*/ 22 h 22"/>
                <a:gd name="T42" fmla="*/ 0 w 18"/>
                <a:gd name="T43" fmla="*/ 21 h 22"/>
                <a:gd name="T44" fmla="*/ 2 w 18"/>
                <a:gd name="T45" fmla="*/ 20 h 22"/>
                <a:gd name="T46" fmla="*/ 2 w 18"/>
                <a:gd name="T47" fmla="*/ 17 h 22"/>
                <a:gd name="T48" fmla="*/ 2 w 18"/>
                <a:gd name="T49" fmla="*/ 5 h 22"/>
                <a:gd name="T50" fmla="*/ 2 w 18"/>
                <a:gd name="T51" fmla="*/ 2 h 22"/>
                <a:gd name="T52" fmla="*/ 1 w 18"/>
                <a:gd name="T53" fmla="*/ 1 h 22"/>
                <a:gd name="T54" fmla="*/ 0 w 18"/>
                <a:gd name="T55" fmla="*/ 1 h 22"/>
                <a:gd name="T56" fmla="*/ 0 w 18"/>
                <a:gd name="T57" fmla="*/ 0 h 22"/>
                <a:gd name="T58" fmla="*/ 8 w 18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22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4" y="6"/>
                    <a:pt x="13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10"/>
                    <a:pt x="8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8"/>
            <p:cNvSpPr/>
            <p:nvPr/>
          </p:nvSpPr>
          <p:spPr bwMode="auto">
            <a:xfrm>
              <a:off x="3554" y="2799"/>
              <a:ext cx="66" cy="7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8 h 31"/>
                <a:gd name="T4" fmla="*/ 27 w 28"/>
                <a:gd name="T5" fmla="*/ 8 h 31"/>
                <a:gd name="T6" fmla="*/ 25 w 28"/>
                <a:gd name="T7" fmla="*/ 4 h 31"/>
                <a:gd name="T8" fmla="*/ 23 w 28"/>
                <a:gd name="T9" fmla="*/ 2 h 31"/>
                <a:gd name="T10" fmla="*/ 20 w 28"/>
                <a:gd name="T11" fmla="*/ 1 h 31"/>
                <a:gd name="T12" fmla="*/ 17 w 28"/>
                <a:gd name="T13" fmla="*/ 1 h 31"/>
                <a:gd name="T14" fmla="*/ 17 w 28"/>
                <a:gd name="T15" fmla="*/ 25 h 31"/>
                <a:gd name="T16" fmla="*/ 18 w 28"/>
                <a:gd name="T17" fmla="*/ 28 h 31"/>
                <a:gd name="T18" fmla="*/ 19 w 28"/>
                <a:gd name="T19" fmla="*/ 29 h 31"/>
                <a:gd name="T20" fmla="*/ 21 w 28"/>
                <a:gd name="T21" fmla="*/ 30 h 31"/>
                <a:gd name="T22" fmla="*/ 22 w 28"/>
                <a:gd name="T23" fmla="*/ 30 h 31"/>
                <a:gd name="T24" fmla="*/ 22 w 28"/>
                <a:gd name="T25" fmla="*/ 31 h 31"/>
                <a:gd name="T26" fmla="*/ 5 w 28"/>
                <a:gd name="T27" fmla="*/ 31 h 31"/>
                <a:gd name="T28" fmla="*/ 5 w 28"/>
                <a:gd name="T29" fmla="*/ 30 h 31"/>
                <a:gd name="T30" fmla="*/ 6 w 28"/>
                <a:gd name="T31" fmla="*/ 30 h 31"/>
                <a:gd name="T32" fmla="*/ 9 w 28"/>
                <a:gd name="T33" fmla="*/ 29 h 31"/>
                <a:gd name="T34" fmla="*/ 10 w 28"/>
                <a:gd name="T35" fmla="*/ 28 h 31"/>
                <a:gd name="T36" fmla="*/ 10 w 28"/>
                <a:gd name="T37" fmla="*/ 25 h 31"/>
                <a:gd name="T38" fmla="*/ 10 w 28"/>
                <a:gd name="T39" fmla="*/ 1 h 31"/>
                <a:gd name="T40" fmla="*/ 8 w 28"/>
                <a:gd name="T41" fmla="*/ 1 h 31"/>
                <a:gd name="T42" fmla="*/ 3 w 28"/>
                <a:gd name="T43" fmla="*/ 3 h 31"/>
                <a:gd name="T44" fmla="*/ 0 w 28"/>
                <a:gd name="T45" fmla="*/ 8 h 31"/>
                <a:gd name="T46" fmla="*/ 0 w 28"/>
                <a:gd name="T47" fmla="*/ 8 h 31"/>
                <a:gd name="T48" fmla="*/ 0 w 28"/>
                <a:gd name="T49" fmla="*/ 0 h 31"/>
                <a:gd name="T50" fmla="*/ 28 w 28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6"/>
                    <a:pt x="26" y="5"/>
                    <a:pt x="25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8"/>
                    <a:pt x="18" y="28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9"/>
                    <a:pt x="10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49"/>
            <p:cNvSpPr/>
            <p:nvPr/>
          </p:nvSpPr>
          <p:spPr bwMode="auto">
            <a:xfrm>
              <a:off x="361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3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3 w 19"/>
                <a:gd name="T47" fmla="*/ 17 h 22"/>
                <a:gd name="T48" fmla="*/ 3 w 19"/>
                <a:gd name="T49" fmla="*/ 5 h 22"/>
                <a:gd name="T50" fmla="*/ 3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1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0"/>
            <p:cNvSpPr/>
            <p:nvPr/>
          </p:nvSpPr>
          <p:spPr bwMode="auto">
            <a:xfrm>
              <a:off x="3668" y="2821"/>
              <a:ext cx="54" cy="52"/>
            </a:xfrm>
            <a:custGeom>
              <a:avLst/>
              <a:gdLst>
                <a:gd name="T0" fmla="*/ 21 w 23"/>
                <a:gd name="T1" fmla="*/ 0 h 22"/>
                <a:gd name="T2" fmla="*/ 21 w 23"/>
                <a:gd name="T3" fmla="*/ 17 h 22"/>
                <a:gd name="T4" fmla="*/ 21 w 23"/>
                <a:gd name="T5" fmla="*/ 20 h 22"/>
                <a:gd name="T6" fmla="*/ 23 w 23"/>
                <a:gd name="T7" fmla="*/ 21 h 22"/>
                <a:gd name="T8" fmla="*/ 23 w 23"/>
                <a:gd name="T9" fmla="*/ 22 h 22"/>
                <a:gd name="T10" fmla="*/ 14 w 23"/>
                <a:gd name="T11" fmla="*/ 22 h 22"/>
                <a:gd name="T12" fmla="*/ 14 w 23"/>
                <a:gd name="T13" fmla="*/ 19 h 22"/>
                <a:gd name="T14" fmla="*/ 11 w 23"/>
                <a:gd name="T15" fmla="*/ 22 h 22"/>
                <a:gd name="T16" fmla="*/ 8 w 23"/>
                <a:gd name="T17" fmla="*/ 22 h 22"/>
                <a:gd name="T18" fmla="*/ 5 w 23"/>
                <a:gd name="T19" fmla="*/ 21 h 22"/>
                <a:gd name="T20" fmla="*/ 3 w 23"/>
                <a:gd name="T21" fmla="*/ 19 h 22"/>
                <a:gd name="T22" fmla="*/ 2 w 23"/>
                <a:gd name="T23" fmla="*/ 13 h 22"/>
                <a:gd name="T24" fmla="*/ 2 w 23"/>
                <a:gd name="T25" fmla="*/ 5 h 22"/>
                <a:gd name="T26" fmla="*/ 2 w 23"/>
                <a:gd name="T27" fmla="*/ 2 h 22"/>
                <a:gd name="T28" fmla="*/ 0 w 23"/>
                <a:gd name="T29" fmla="*/ 1 h 22"/>
                <a:gd name="T30" fmla="*/ 0 w 23"/>
                <a:gd name="T31" fmla="*/ 0 h 22"/>
                <a:gd name="T32" fmla="*/ 9 w 23"/>
                <a:gd name="T33" fmla="*/ 0 h 22"/>
                <a:gd name="T34" fmla="*/ 9 w 23"/>
                <a:gd name="T35" fmla="*/ 15 h 22"/>
                <a:gd name="T36" fmla="*/ 9 w 23"/>
                <a:gd name="T37" fmla="*/ 18 h 22"/>
                <a:gd name="T38" fmla="*/ 10 w 23"/>
                <a:gd name="T39" fmla="*/ 19 h 22"/>
                <a:gd name="T40" fmla="*/ 11 w 23"/>
                <a:gd name="T41" fmla="*/ 19 h 22"/>
                <a:gd name="T42" fmla="*/ 12 w 23"/>
                <a:gd name="T43" fmla="*/ 19 h 22"/>
                <a:gd name="T44" fmla="*/ 14 w 23"/>
                <a:gd name="T45" fmla="*/ 16 h 22"/>
                <a:gd name="T46" fmla="*/ 14 w 23"/>
                <a:gd name="T47" fmla="*/ 5 h 22"/>
                <a:gd name="T48" fmla="*/ 14 w 23"/>
                <a:gd name="T49" fmla="*/ 2 h 22"/>
                <a:gd name="T50" fmla="*/ 12 w 23"/>
                <a:gd name="T51" fmla="*/ 1 h 22"/>
                <a:gd name="T52" fmla="*/ 12 w 23"/>
                <a:gd name="T53" fmla="*/ 0 h 22"/>
                <a:gd name="T54" fmla="*/ 21 w 23"/>
                <a:gd name="T5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3" y="18"/>
                    <a:pt x="2" y="16"/>
                    <a:pt x="2" y="1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9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1"/>
            <p:cNvSpPr/>
            <p:nvPr/>
          </p:nvSpPr>
          <p:spPr bwMode="auto">
            <a:xfrm>
              <a:off x="3729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2"/>
            <p:cNvSpPr/>
            <p:nvPr/>
          </p:nvSpPr>
          <p:spPr bwMode="auto">
            <a:xfrm>
              <a:off x="3767" y="2799"/>
              <a:ext cx="54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1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3"/>
            <p:cNvSpPr/>
            <p:nvPr/>
          </p:nvSpPr>
          <p:spPr bwMode="auto">
            <a:xfrm>
              <a:off x="274" y="2799"/>
              <a:ext cx="83" cy="74"/>
            </a:xfrm>
            <a:custGeom>
              <a:avLst/>
              <a:gdLst>
                <a:gd name="T0" fmla="*/ 12 w 35"/>
                <a:gd name="T1" fmla="*/ 16 h 31"/>
                <a:gd name="T2" fmla="*/ 12 w 35"/>
                <a:gd name="T3" fmla="*/ 25 h 31"/>
                <a:gd name="T4" fmla="*/ 12 w 35"/>
                <a:gd name="T5" fmla="*/ 28 h 31"/>
                <a:gd name="T6" fmla="*/ 13 w 35"/>
                <a:gd name="T7" fmla="*/ 29 h 31"/>
                <a:gd name="T8" fmla="*/ 15 w 35"/>
                <a:gd name="T9" fmla="*/ 30 h 31"/>
                <a:gd name="T10" fmla="*/ 16 w 35"/>
                <a:gd name="T11" fmla="*/ 30 h 31"/>
                <a:gd name="T12" fmla="*/ 16 w 35"/>
                <a:gd name="T13" fmla="*/ 31 h 31"/>
                <a:gd name="T14" fmla="*/ 0 w 35"/>
                <a:gd name="T15" fmla="*/ 31 h 31"/>
                <a:gd name="T16" fmla="*/ 0 w 35"/>
                <a:gd name="T17" fmla="*/ 30 h 31"/>
                <a:gd name="T18" fmla="*/ 1 w 35"/>
                <a:gd name="T19" fmla="*/ 30 h 31"/>
                <a:gd name="T20" fmla="*/ 3 w 35"/>
                <a:gd name="T21" fmla="*/ 29 h 31"/>
                <a:gd name="T22" fmla="*/ 4 w 35"/>
                <a:gd name="T23" fmla="*/ 28 h 31"/>
                <a:gd name="T24" fmla="*/ 4 w 35"/>
                <a:gd name="T25" fmla="*/ 25 h 31"/>
                <a:gd name="T26" fmla="*/ 4 w 35"/>
                <a:gd name="T27" fmla="*/ 5 h 31"/>
                <a:gd name="T28" fmla="*/ 4 w 35"/>
                <a:gd name="T29" fmla="*/ 2 h 31"/>
                <a:gd name="T30" fmla="*/ 3 w 35"/>
                <a:gd name="T31" fmla="*/ 1 h 31"/>
                <a:gd name="T32" fmla="*/ 1 w 35"/>
                <a:gd name="T33" fmla="*/ 0 h 31"/>
                <a:gd name="T34" fmla="*/ 0 w 35"/>
                <a:gd name="T35" fmla="*/ 0 h 31"/>
                <a:gd name="T36" fmla="*/ 0 w 35"/>
                <a:gd name="T37" fmla="*/ 0 h 31"/>
                <a:gd name="T38" fmla="*/ 16 w 35"/>
                <a:gd name="T39" fmla="*/ 0 h 31"/>
                <a:gd name="T40" fmla="*/ 16 w 35"/>
                <a:gd name="T41" fmla="*/ 0 h 31"/>
                <a:gd name="T42" fmla="*/ 15 w 35"/>
                <a:gd name="T43" fmla="*/ 0 h 31"/>
                <a:gd name="T44" fmla="*/ 13 w 35"/>
                <a:gd name="T45" fmla="*/ 1 h 31"/>
                <a:gd name="T46" fmla="*/ 12 w 35"/>
                <a:gd name="T47" fmla="*/ 2 h 31"/>
                <a:gd name="T48" fmla="*/ 12 w 35"/>
                <a:gd name="T49" fmla="*/ 5 h 31"/>
                <a:gd name="T50" fmla="*/ 12 w 35"/>
                <a:gd name="T51" fmla="*/ 14 h 31"/>
                <a:gd name="T52" fmla="*/ 23 w 35"/>
                <a:gd name="T53" fmla="*/ 14 h 31"/>
                <a:gd name="T54" fmla="*/ 23 w 35"/>
                <a:gd name="T55" fmla="*/ 5 h 31"/>
                <a:gd name="T56" fmla="*/ 22 w 35"/>
                <a:gd name="T57" fmla="*/ 2 h 31"/>
                <a:gd name="T58" fmla="*/ 21 w 35"/>
                <a:gd name="T59" fmla="*/ 1 h 31"/>
                <a:gd name="T60" fmla="*/ 19 w 35"/>
                <a:gd name="T61" fmla="*/ 0 h 31"/>
                <a:gd name="T62" fmla="*/ 18 w 35"/>
                <a:gd name="T63" fmla="*/ 0 h 31"/>
                <a:gd name="T64" fmla="*/ 18 w 35"/>
                <a:gd name="T65" fmla="*/ 0 h 31"/>
                <a:gd name="T66" fmla="*/ 35 w 35"/>
                <a:gd name="T67" fmla="*/ 0 h 31"/>
                <a:gd name="T68" fmla="*/ 35 w 35"/>
                <a:gd name="T69" fmla="*/ 0 h 31"/>
                <a:gd name="T70" fmla="*/ 34 w 35"/>
                <a:gd name="T71" fmla="*/ 0 h 31"/>
                <a:gd name="T72" fmla="*/ 31 w 35"/>
                <a:gd name="T73" fmla="*/ 1 h 31"/>
                <a:gd name="T74" fmla="*/ 30 w 35"/>
                <a:gd name="T75" fmla="*/ 2 h 31"/>
                <a:gd name="T76" fmla="*/ 30 w 35"/>
                <a:gd name="T77" fmla="*/ 5 h 31"/>
                <a:gd name="T78" fmla="*/ 30 w 35"/>
                <a:gd name="T79" fmla="*/ 25 h 31"/>
                <a:gd name="T80" fmla="*/ 30 w 35"/>
                <a:gd name="T81" fmla="*/ 28 h 31"/>
                <a:gd name="T82" fmla="*/ 31 w 35"/>
                <a:gd name="T83" fmla="*/ 29 h 31"/>
                <a:gd name="T84" fmla="*/ 34 w 35"/>
                <a:gd name="T85" fmla="*/ 30 h 31"/>
                <a:gd name="T86" fmla="*/ 35 w 35"/>
                <a:gd name="T87" fmla="*/ 30 h 31"/>
                <a:gd name="T88" fmla="*/ 35 w 35"/>
                <a:gd name="T89" fmla="*/ 31 h 31"/>
                <a:gd name="T90" fmla="*/ 18 w 35"/>
                <a:gd name="T91" fmla="*/ 31 h 31"/>
                <a:gd name="T92" fmla="*/ 18 w 35"/>
                <a:gd name="T93" fmla="*/ 30 h 31"/>
                <a:gd name="T94" fmla="*/ 19 w 35"/>
                <a:gd name="T95" fmla="*/ 30 h 31"/>
                <a:gd name="T96" fmla="*/ 22 w 35"/>
                <a:gd name="T97" fmla="*/ 29 h 31"/>
                <a:gd name="T98" fmla="*/ 22 w 35"/>
                <a:gd name="T99" fmla="*/ 28 h 31"/>
                <a:gd name="T100" fmla="*/ 23 w 35"/>
                <a:gd name="T101" fmla="*/ 25 h 31"/>
                <a:gd name="T102" fmla="*/ 23 w 35"/>
                <a:gd name="T103" fmla="*/ 16 h 31"/>
                <a:gd name="T104" fmla="*/ 12 w 35"/>
                <a:gd name="T10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31">
                  <a:moveTo>
                    <a:pt x="12" y="1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1" y="1"/>
                    <a:pt x="31" y="1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4"/>
            <p:cNvSpPr>
              <a:spLocks noEditPoints="1"/>
            </p:cNvSpPr>
            <p:nvPr/>
          </p:nvSpPr>
          <p:spPr bwMode="auto">
            <a:xfrm>
              <a:off x="364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6 w 20"/>
                <a:gd name="T27" fmla="*/ 6 h 22"/>
                <a:gd name="T28" fmla="*/ 6 w 20"/>
                <a:gd name="T29" fmla="*/ 8 h 22"/>
                <a:gd name="T30" fmla="*/ 3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19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5"/>
            <p:cNvSpPr/>
            <p:nvPr/>
          </p:nvSpPr>
          <p:spPr bwMode="auto">
            <a:xfrm>
              <a:off x="414" y="2821"/>
              <a:ext cx="54" cy="52"/>
            </a:xfrm>
            <a:custGeom>
              <a:avLst/>
              <a:gdLst>
                <a:gd name="T0" fmla="*/ 11 w 23"/>
                <a:gd name="T1" fmla="*/ 22 h 22"/>
                <a:gd name="T2" fmla="*/ 4 w 23"/>
                <a:gd name="T3" fmla="*/ 6 h 22"/>
                <a:gd name="T4" fmla="*/ 2 w 23"/>
                <a:gd name="T5" fmla="*/ 2 h 22"/>
                <a:gd name="T6" fmla="*/ 0 w 23"/>
                <a:gd name="T7" fmla="*/ 1 h 22"/>
                <a:gd name="T8" fmla="*/ 0 w 23"/>
                <a:gd name="T9" fmla="*/ 0 h 22"/>
                <a:gd name="T10" fmla="*/ 12 w 23"/>
                <a:gd name="T11" fmla="*/ 0 h 22"/>
                <a:gd name="T12" fmla="*/ 12 w 23"/>
                <a:gd name="T13" fmla="*/ 1 h 22"/>
                <a:gd name="T14" fmla="*/ 10 w 23"/>
                <a:gd name="T15" fmla="*/ 1 h 22"/>
                <a:gd name="T16" fmla="*/ 10 w 23"/>
                <a:gd name="T17" fmla="*/ 3 h 22"/>
                <a:gd name="T18" fmla="*/ 11 w 23"/>
                <a:gd name="T19" fmla="*/ 6 h 22"/>
                <a:gd name="T20" fmla="*/ 14 w 23"/>
                <a:gd name="T21" fmla="*/ 14 h 22"/>
                <a:gd name="T22" fmla="*/ 17 w 23"/>
                <a:gd name="T23" fmla="*/ 7 h 22"/>
                <a:gd name="T24" fmla="*/ 18 w 23"/>
                <a:gd name="T25" fmla="*/ 3 h 22"/>
                <a:gd name="T26" fmla="*/ 18 w 23"/>
                <a:gd name="T27" fmla="*/ 2 h 22"/>
                <a:gd name="T28" fmla="*/ 16 w 23"/>
                <a:gd name="T29" fmla="*/ 1 h 22"/>
                <a:gd name="T30" fmla="*/ 16 w 23"/>
                <a:gd name="T31" fmla="*/ 0 h 22"/>
                <a:gd name="T32" fmla="*/ 23 w 23"/>
                <a:gd name="T33" fmla="*/ 0 h 22"/>
                <a:gd name="T34" fmla="*/ 23 w 23"/>
                <a:gd name="T35" fmla="*/ 1 h 22"/>
                <a:gd name="T36" fmla="*/ 21 w 23"/>
                <a:gd name="T37" fmla="*/ 2 h 22"/>
                <a:gd name="T38" fmla="*/ 19 w 23"/>
                <a:gd name="T39" fmla="*/ 5 h 22"/>
                <a:gd name="T40" fmla="*/ 12 w 23"/>
                <a:gd name="T41" fmla="*/ 22 h 22"/>
                <a:gd name="T42" fmla="*/ 11 w 23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3"/>
                    <a:pt x="19" y="5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 noEditPoints="1"/>
            </p:cNvSpPr>
            <p:nvPr/>
          </p:nvSpPr>
          <p:spPr bwMode="auto">
            <a:xfrm>
              <a:off x="471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7"/>
            <p:cNvSpPr/>
            <p:nvPr/>
          </p:nvSpPr>
          <p:spPr bwMode="auto">
            <a:xfrm>
              <a:off x="504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58"/>
            <p:cNvSpPr>
              <a:spLocks noEditPoints="1"/>
            </p:cNvSpPr>
            <p:nvPr/>
          </p:nvSpPr>
          <p:spPr bwMode="auto">
            <a:xfrm>
              <a:off x="565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4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6" y="30"/>
                    <a:pt x="8" y="30"/>
                    <a:pt x="11" y="30"/>
                  </a:cubicBezTo>
                  <a:cubicBezTo>
                    <a:pt x="13" y="30"/>
                    <a:pt x="14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4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648" y="2799"/>
              <a:ext cx="67" cy="74"/>
            </a:xfrm>
            <a:custGeom>
              <a:avLst/>
              <a:gdLst>
                <a:gd name="T0" fmla="*/ 20 w 28"/>
                <a:gd name="T1" fmla="*/ 14 h 31"/>
                <a:gd name="T2" fmla="*/ 26 w 28"/>
                <a:gd name="T3" fmla="*/ 17 h 31"/>
                <a:gd name="T4" fmla="*/ 28 w 28"/>
                <a:gd name="T5" fmla="*/ 22 h 31"/>
                <a:gd name="T6" fmla="*/ 26 w 28"/>
                <a:gd name="T7" fmla="*/ 28 h 31"/>
                <a:gd name="T8" fmla="*/ 16 w 28"/>
                <a:gd name="T9" fmla="*/ 31 h 31"/>
                <a:gd name="T10" fmla="*/ 0 w 28"/>
                <a:gd name="T11" fmla="*/ 31 h 31"/>
                <a:gd name="T12" fmla="*/ 0 w 28"/>
                <a:gd name="T13" fmla="*/ 30 h 31"/>
                <a:gd name="T14" fmla="*/ 3 w 28"/>
                <a:gd name="T15" fmla="*/ 29 h 31"/>
                <a:gd name="T16" fmla="*/ 4 w 28"/>
                <a:gd name="T17" fmla="*/ 28 h 31"/>
                <a:gd name="T18" fmla="*/ 4 w 28"/>
                <a:gd name="T19" fmla="*/ 25 h 31"/>
                <a:gd name="T20" fmla="*/ 4 w 28"/>
                <a:gd name="T21" fmla="*/ 5 h 31"/>
                <a:gd name="T22" fmla="*/ 4 w 28"/>
                <a:gd name="T23" fmla="*/ 2 h 31"/>
                <a:gd name="T24" fmla="*/ 3 w 28"/>
                <a:gd name="T25" fmla="*/ 1 h 31"/>
                <a:gd name="T26" fmla="*/ 0 w 28"/>
                <a:gd name="T27" fmla="*/ 0 h 31"/>
                <a:gd name="T28" fmla="*/ 0 w 28"/>
                <a:gd name="T29" fmla="*/ 0 h 31"/>
                <a:gd name="T30" fmla="*/ 15 w 28"/>
                <a:gd name="T31" fmla="*/ 0 h 31"/>
                <a:gd name="T32" fmla="*/ 22 w 28"/>
                <a:gd name="T33" fmla="*/ 0 h 31"/>
                <a:gd name="T34" fmla="*/ 26 w 28"/>
                <a:gd name="T35" fmla="*/ 3 h 31"/>
                <a:gd name="T36" fmla="*/ 27 w 28"/>
                <a:gd name="T37" fmla="*/ 7 h 31"/>
                <a:gd name="T38" fmla="*/ 25 w 28"/>
                <a:gd name="T39" fmla="*/ 11 h 31"/>
                <a:gd name="T40" fmla="*/ 20 w 28"/>
                <a:gd name="T41" fmla="*/ 14 h 31"/>
                <a:gd name="T42" fmla="*/ 11 w 28"/>
                <a:gd name="T43" fmla="*/ 15 h 31"/>
                <a:gd name="T44" fmla="*/ 11 w 28"/>
                <a:gd name="T45" fmla="*/ 25 h 31"/>
                <a:gd name="T46" fmla="*/ 11 w 28"/>
                <a:gd name="T47" fmla="*/ 26 h 31"/>
                <a:gd name="T48" fmla="*/ 12 w 28"/>
                <a:gd name="T49" fmla="*/ 28 h 31"/>
                <a:gd name="T50" fmla="*/ 14 w 28"/>
                <a:gd name="T51" fmla="*/ 29 h 31"/>
                <a:gd name="T52" fmla="*/ 17 w 28"/>
                <a:gd name="T53" fmla="*/ 28 h 31"/>
                <a:gd name="T54" fmla="*/ 20 w 28"/>
                <a:gd name="T55" fmla="*/ 26 h 31"/>
                <a:gd name="T56" fmla="*/ 20 w 28"/>
                <a:gd name="T57" fmla="*/ 22 h 31"/>
                <a:gd name="T58" fmla="*/ 19 w 28"/>
                <a:gd name="T59" fmla="*/ 18 h 31"/>
                <a:gd name="T60" fmla="*/ 17 w 28"/>
                <a:gd name="T61" fmla="*/ 16 h 31"/>
                <a:gd name="T62" fmla="*/ 11 w 28"/>
                <a:gd name="T63" fmla="*/ 15 h 31"/>
                <a:gd name="T64" fmla="*/ 11 w 28"/>
                <a:gd name="T65" fmla="*/ 14 h 31"/>
                <a:gd name="T66" fmla="*/ 16 w 28"/>
                <a:gd name="T67" fmla="*/ 13 h 31"/>
                <a:gd name="T68" fmla="*/ 19 w 28"/>
                <a:gd name="T69" fmla="*/ 11 h 31"/>
                <a:gd name="T70" fmla="*/ 19 w 28"/>
                <a:gd name="T71" fmla="*/ 7 h 31"/>
                <a:gd name="T72" fmla="*/ 19 w 28"/>
                <a:gd name="T73" fmla="*/ 4 h 31"/>
                <a:gd name="T74" fmla="*/ 16 w 28"/>
                <a:gd name="T75" fmla="*/ 2 h 31"/>
                <a:gd name="T76" fmla="*/ 11 w 28"/>
                <a:gd name="T77" fmla="*/ 1 h 31"/>
                <a:gd name="T78" fmla="*/ 11 w 28"/>
                <a:gd name="T7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1">
                  <a:moveTo>
                    <a:pt x="20" y="14"/>
                  </a:moveTo>
                  <a:cubicBezTo>
                    <a:pt x="23" y="15"/>
                    <a:pt x="25" y="16"/>
                    <a:pt x="26" y="17"/>
                  </a:cubicBezTo>
                  <a:cubicBezTo>
                    <a:pt x="28" y="18"/>
                    <a:pt x="28" y="20"/>
                    <a:pt x="28" y="22"/>
                  </a:cubicBezTo>
                  <a:cubicBezTo>
                    <a:pt x="28" y="24"/>
                    <a:pt x="28" y="26"/>
                    <a:pt x="26" y="28"/>
                  </a:cubicBezTo>
                  <a:cubicBezTo>
                    <a:pt x="23" y="30"/>
                    <a:pt x="20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2" y="0"/>
                  </a:cubicBezTo>
                  <a:cubicBezTo>
                    <a:pt x="24" y="1"/>
                    <a:pt x="25" y="2"/>
                    <a:pt x="26" y="3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9"/>
                    <a:pt x="27" y="10"/>
                    <a:pt x="25" y="11"/>
                  </a:cubicBezTo>
                  <a:cubicBezTo>
                    <a:pt x="24" y="13"/>
                    <a:pt x="22" y="13"/>
                    <a:pt x="20" y="14"/>
                  </a:cubicBezTo>
                  <a:close/>
                  <a:moveTo>
                    <a:pt x="11" y="1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2" y="29"/>
                    <a:pt x="13" y="29"/>
                    <a:pt x="14" y="29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0" y="25"/>
                    <a:pt x="20" y="24"/>
                    <a:pt x="20" y="22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5" y="16"/>
                    <a:pt x="14" y="15"/>
                    <a:pt x="11" y="15"/>
                  </a:cubicBezTo>
                  <a:close/>
                  <a:moveTo>
                    <a:pt x="11" y="14"/>
                  </a:moveTo>
                  <a:cubicBezTo>
                    <a:pt x="14" y="14"/>
                    <a:pt x="15" y="13"/>
                    <a:pt x="16" y="13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3"/>
                    <a:pt x="17" y="2"/>
                    <a:pt x="16" y="2"/>
                  </a:cubicBezTo>
                  <a:cubicBezTo>
                    <a:pt x="15" y="1"/>
                    <a:pt x="14" y="1"/>
                    <a:pt x="11" y="1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7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2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3 w 20"/>
                <a:gd name="T39" fmla="*/ 9 h 22"/>
                <a:gd name="T40" fmla="*/ 13 w 20"/>
                <a:gd name="T41" fmla="*/ 4 h 22"/>
                <a:gd name="T42" fmla="*/ 11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19" y="17"/>
                    <a:pt x="18" y="19"/>
                  </a:cubicBezTo>
                  <a:cubicBezTo>
                    <a:pt x="16" y="21"/>
                    <a:pt x="13" y="22"/>
                    <a:pt x="10" y="22"/>
                  </a:cubicBezTo>
                  <a:cubicBezTo>
                    <a:pt x="7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7" y="19"/>
                    <a:pt x="8" y="20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13" y="17"/>
                    <a:pt x="13" y="14"/>
                    <a:pt x="13" y="9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61"/>
            <p:cNvSpPr/>
            <p:nvPr/>
          </p:nvSpPr>
          <p:spPr bwMode="auto">
            <a:xfrm>
              <a:off x="776" y="2802"/>
              <a:ext cx="36" cy="71"/>
            </a:xfrm>
            <a:custGeom>
              <a:avLst/>
              <a:gdLst>
                <a:gd name="T0" fmla="*/ 10 w 15"/>
                <a:gd name="T1" fmla="*/ 0 h 30"/>
                <a:gd name="T2" fmla="*/ 10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10 w 15"/>
                <a:gd name="T9" fmla="*/ 10 h 30"/>
                <a:gd name="T10" fmla="*/ 10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4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  <a:gd name="T40" fmla="*/ 10 w 15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10" y="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9"/>
                    <a:pt x="12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2"/>
            <p:cNvSpPr/>
            <p:nvPr/>
          </p:nvSpPr>
          <p:spPr bwMode="auto">
            <a:xfrm>
              <a:off x="816" y="2799"/>
              <a:ext cx="55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0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897" y="2797"/>
              <a:ext cx="78" cy="76"/>
            </a:xfrm>
            <a:custGeom>
              <a:avLst/>
              <a:gdLst>
                <a:gd name="T0" fmla="*/ 19 w 33"/>
                <a:gd name="T1" fmla="*/ 23 h 32"/>
                <a:gd name="T2" fmla="*/ 8 w 33"/>
                <a:gd name="T3" fmla="*/ 23 h 32"/>
                <a:gd name="T4" fmla="*/ 7 w 33"/>
                <a:gd name="T5" fmla="*/ 26 h 32"/>
                <a:gd name="T6" fmla="*/ 6 w 33"/>
                <a:gd name="T7" fmla="*/ 28 h 32"/>
                <a:gd name="T8" fmla="*/ 7 w 33"/>
                <a:gd name="T9" fmla="*/ 30 h 32"/>
                <a:gd name="T10" fmla="*/ 10 w 33"/>
                <a:gd name="T11" fmla="*/ 31 h 32"/>
                <a:gd name="T12" fmla="*/ 10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5 w 33"/>
                <a:gd name="T21" fmla="*/ 25 h 32"/>
                <a:gd name="T22" fmla="*/ 16 w 33"/>
                <a:gd name="T23" fmla="*/ 0 h 32"/>
                <a:gd name="T24" fmla="*/ 17 w 33"/>
                <a:gd name="T25" fmla="*/ 0 h 32"/>
                <a:gd name="T26" fmla="*/ 28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8 w 33"/>
                <a:gd name="T39" fmla="*/ 31 h 32"/>
                <a:gd name="T40" fmla="*/ 21 w 33"/>
                <a:gd name="T41" fmla="*/ 30 h 32"/>
                <a:gd name="T42" fmla="*/ 22 w 33"/>
                <a:gd name="T43" fmla="*/ 29 h 32"/>
                <a:gd name="T44" fmla="*/ 21 w 33"/>
                <a:gd name="T45" fmla="*/ 28 h 32"/>
                <a:gd name="T46" fmla="*/ 21 w 33"/>
                <a:gd name="T47" fmla="*/ 27 h 32"/>
                <a:gd name="T48" fmla="*/ 19 w 33"/>
                <a:gd name="T49" fmla="*/ 23 h 32"/>
                <a:gd name="T50" fmla="*/ 18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8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1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9"/>
                    <a:pt x="6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0"/>
                    <a:pt x="3" y="29"/>
                  </a:cubicBezTo>
                  <a:cubicBezTo>
                    <a:pt x="3" y="29"/>
                    <a:pt x="4" y="27"/>
                    <a:pt x="5" y="2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8"/>
                    <a:pt x="30" y="29"/>
                    <a:pt x="31" y="30"/>
                  </a:cubicBezTo>
                  <a:cubicBezTo>
                    <a:pt x="31" y="30"/>
                    <a:pt x="32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lnTo>
                    <a:pt x="19" y="23"/>
                  </a:lnTo>
                  <a:close/>
                  <a:moveTo>
                    <a:pt x="18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4"/>
            <p:cNvSpPr>
              <a:spLocks noEditPoints="1"/>
            </p:cNvSpPr>
            <p:nvPr/>
          </p:nvSpPr>
          <p:spPr bwMode="auto">
            <a:xfrm>
              <a:off x="977" y="2799"/>
              <a:ext cx="57" cy="74"/>
            </a:xfrm>
            <a:custGeom>
              <a:avLst/>
              <a:gdLst>
                <a:gd name="T0" fmla="*/ 9 w 24"/>
                <a:gd name="T1" fmla="*/ 0 h 31"/>
                <a:gd name="T2" fmla="*/ 9 w 24"/>
                <a:gd name="T3" fmla="*/ 11 h 31"/>
                <a:gd name="T4" fmla="*/ 15 w 24"/>
                <a:gd name="T5" fmla="*/ 9 h 31"/>
                <a:gd name="T6" fmla="*/ 19 w 24"/>
                <a:gd name="T7" fmla="*/ 10 h 31"/>
                <a:gd name="T8" fmla="*/ 22 w 24"/>
                <a:gd name="T9" fmla="*/ 14 h 31"/>
                <a:gd name="T10" fmla="*/ 24 w 24"/>
                <a:gd name="T11" fmla="*/ 19 h 31"/>
                <a:gd name="T12" fmla="*/ 22 w 24"/>
                <a:gd name="T13" fmla="*/ 25 h 31"/>
                <a:gd name="T14" fmla="*/ 18 w 24"/>
                <a:gd name="T15" fmla="*/ 30 h 31"/>
                <a:gd name="T16" fmla="*/ 13 w 24"/>
                <a:gd name="T17" fmla="*/ 31 h 31"/>
                <a:gd name="T18" fmla="*/ 10 w 24"/>
                <a:gd name="T19" fmla="*/ 31 h 31"/>
                <a:gd name="T20" fmla="*/ 7 w 24"/>
                <a:gd name="T21" fmla="*/ 29 h 31"/>
                <a:gd name="T22" fmla="*/ 4 w 24"/>
                <a:gd name="T23" fmla="*/ 31 h 31"/>
                <a:gd name="T24" fmla="*/ 3 w 24"/>
                <a:gd name="T25" fmla="*/ 31 h 31"/>
                <a:gd name="T26" fmla="*/ 3 w 24"/>
                <a:gd name="T27" fmla="*/ 4 h 31"/>
                <a:gd name="T28" fmla="*/ 3 w 24"/>
                <a:gd name="T29" fmla="*/ 2 h 31"/>
                <a:gd name="T30" fmla="*/ 2 w 24"/>
                <a:gd name="T31" fmla="*/ 1 h 31"/>
                <a:gd name="T32" fmla="*/ 0 w 24"/>
                <a:gd name="T33" fmla="*/ 0 h 31"/>
                <a:gd name="T34" fmla="*/ 0 w 24"/>
                <a:gd name="T35" fmla="*/ 0 h 31"/>
                <a:gd name="T36" fmla="*/ 9 w 24"/>
                <a:gd name="T37" fmla="*/ 0 h 31"/>
                <a:gd name="T38" fmla="*/ 9 w 24"/>
                <a:gd name="T39" fmla="*/ 13 h 31"/>
                <a:gd name="T40" fmla="*/ 9 w 24"/>
                <a:gd name="T41" fmla="*/ 23 h 31"/>
                <a:gd name="T42" fmla="*/ 9 w 24"/>
                <a:gd name="T43" fmla="*/ 27 h 31"/>
                <a:gd name="T44" fmla="*/ 11 w 24"/>
                <a:gd name="T45" fmla="*/ 29 h 31"/>
                <a:gd name="T46" fmla="*/ 13 w 24"/>
                <a:gd name="T47" fmla="*/ 30 h 31"/>
                <a:gd name="T48" fmla="*/ 15 w 24"/>
                <a:gd name="T49" fmla="*/ 29 h 31"/>
                <a:gd name="T50" fmla="*/ 16 w 24"/>
                <a:gd name="T51" fmla="*/ 26 h 31"/>
                <a:gd name="T52" fmla="*/ 17 w 24"/>
                <a:gd name="T53" fmla="*/ 19 h 31"/>
                <a:gd name="T54" fmla="*/ 16 w 24"/>
                <a:gd name="T55" fmla="*/ 13 h 31"/>
                <a:gd name="T56" fmla="*/ 13 w 24"/>
                <a:gd name="T57" fmla="*/ 11 h 31"/>
                <a:gd name="T58" fmla="*/ 9 w 24"/>
                <a:gd name="T5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1">
                  <a:moveTo>
                    <a:pt x="9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3" y="9"/>
                    <a:pt x="15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1" y="11"/>
                    <a:pt x="22" y="12"/>
                    <a:pt x="22" y="14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1"/>
                    <a:pt x="23" y="24"/>
                    <a:pt x="22" y="25"/>
                  </a:cubicBezTo>
                  <a:cubicBezTo>
                    <a:pt x="21" y="27"/>
                    <a:pt x="20" y="29"/>
                    <a:pt x="18" y="30"/>
                  </a:cubicBezTo>
                  <a:cubicBezTo>
                    <a:pt x="17" y="31"/>
                    <a:pt x="15" y="31"/>
                    <a:pt x="13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  <a:moveTo>
                    <a:pt x="9" y="1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6"/>
                    <a:pt x="9" y="27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7" y="25"/>
                    <a:pt x="17" y="23"/>
                    <a:pt x="17" y="19"/>
                  </a:cubicBezTo>
                  <a:cubicBezTo>
                    <a:pt x="17" y="16"/>
                    <a:pt x="16" y="14"/>
                    <a:pt x="16" y="13"/>
                  </a:cubicBezTo>
                  <a:cubicBezTo>
                    <a:pt x="15" y="12"/>
                    <a:pt x="14" y="11"/>
                    <a:pt x="13" y="11"/>
                  </a:cubicBezTo>
                  <a:cubicBezTo>
                    <a:pt x="12" y="11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65"/>
            <p:cNvSpPr>
              <a:spLocks noEditPoints="1"/>
            </p:cNvSpPr>
            <p:nvPr/>
          </p:nvSpPr>
          <p:spPr bwMode="auto">
            <a:xfrm>
              <a:off x="1041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6"/>
            <p:cNvSpPr/>
            <p:nvPr/>
          </p:nvSpPr>
          <p:spPr bwMode="auto">
            <a:xfrm>
              <a:off x="1072" y="2799"/>
              <a:ext cx="26" cy="74"/>
            </a:xfrm>
            <a:custGeom>
              <a:avLst/>
              <a:gdLst>
                <a:gd name="T0" fmla="*/ 9 w 11"/>
                <a:gd name="T1" fmla="*/ 0 h 31"/>
                <a:gd name="T2" fmla="*/ 9 w 11"/>
                <a:gd name="T3" fmla="*/ 26 h 31"/>
                <a:gd name="T4" fmla="*/ 9 w 11"/>
                <a:gd name="T5" fmla="*/ 29 h 31"/>
                <a:gd name="T6" fmla="*/ 11 w 11"/>
                <a:gd name="T7" fmla="*/ 30 h 31"/>
                <a:gd name="T8" fmla="*/ 11 w 11"/>
                <a:gd name="T9" fmla="*/ 31 h 31"/>
                <a:gd name="T10" fmla="*/ 0 w 11"/>
                <a:gd name="T11" fmla="*/ 31 h 31"/>
                <a:gd name="T12" fmla="*/ 0 w 11"/>
                <a:gd name="T13" fmla="*/ 30 h 31"/>
                <a:gd name="T14" fmla="*/ 2 w 11"/>
                <a:gd name="T15" fmla="*/ 29 h 31"/>
                <a:gd name="T16" fmla="*/ 2 w 11"/>
                <a:gd name="T17" fmla="*/ 26 h 31"/>
                <a:gd name="T18" fmla="*/ 2 w 11"/>
                <a:gd name="T19" fmla="*/ 4 h 31"/>
                <a:gd name="T20" fmla="*/ 2 w 11"/>
                <a:gd name="T21" fmla="*/ 1 h 31"/>
                <a:gd name="T22" fmla="*/ 0 w 11"/>
                <a:gd name="T23" fmla="*/ 0 h 31"/>
                <a:gd name="T24" fmla="*/ 0 w 11"/>
                <a:gd name="T25" fmla="*/ 0 h 31"/>
                <a:gd name="T26" fmla="*/ 9 w 1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7"/>
            <p:cNvSpPr>
              <a:spLocks noEditPoints="1"/>
            </p:cNvSpPr>
            <p:nvPr/>
          </p:nvSpPr>
          <p:spPr bwMode="auto">
            <a:xfrm>
              <a:off x="1103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8"/>
            <p:cNvSpPr/>
            <p:nvPr/>
          </p:nvSpPr>
          <p:spPr bwMode="auto">
            <a:xfrm>
              <a:off x="113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69"/>
            <p:cNvSpPr/>
            <p:nvPr/>
          </p:nvSpPr>
          <p:spPr bwMode="auto">
            <a:xfrm>
              <a:off x="1169" y="2821"/>
              <a:ext cx="52" cy="76"/>
            </a:xfrm>
            <a:custGeom>
              <a:avLst/>
              <a:gdLst>
                <a:gd name="T0" fmla="*/ 11 w 22"/>
                <a:gd name="T1" fmla="*/ 23 h 32"/>
                <a:gd name="T2" fmla="*/ 4 w 22"/>
                <a:gd name="T3" fmla="*/ 7 h 32"/>
                <a:gd name="T4" fmla="*/ 2 w 22"/>
                <a:gd name="T5" fmla="*/ 2 h 32"/>
                <a:gd name="T6" fmla="*/ 0 w 22"/>
                <a:gd name="T7" fmla="*/ 1 h 32"/>
                <a:gd name="T8" fmla="*/ 0 w 22"/>
                <a:gd name="T9" fmla="*/ 0 h 32"/>
                <a:gd name="T10" fmla="*/ 11 w 22"/>
                <a:gd name="T11" fmla="*/ 0 h 32"/>
                <a:gd name="T12" fmla="*/ 11 w 22"/>
                <a:gd name="T13" fmla="*/ 1 h 32"/>
                <a:gd name="T14" fmla="*/ 10 w 22"/>
                <a:gd name="T15" fmla="*/ 1 h 32"/>
                <a:gd name="T16" fmla="*/ 9 w 22"/>
                <a:gd name="T17" fmla="*/ 2 h 32"/>
                <a:gd name="T18" fmla="*/ 10 w 22"/>
                <a:gd name="T19" fmla="*/ 6 h 32"/>
                <a:gd name="T20" fmla="*/ 14 w 22"/>
                <a:gd name="T21" fmla="*/ 14 h 32"/>
                <a:gd name="T22" fmla="*/ 16 w 22"/>
                <a:gd name="T23" fmla="*/ 8 h 32"/>
                <a:gd name="T24" fmla="*/ 18 w 22"/>
                <a:gd name="T25" fmla="*/ 3 h 32"/>
                <a:gd name="T26" fmla="*/ 17 w 22"/>
                <a:gd name="T27" fmla="*/ 2 h 32"/>
                <a:gd name="T28" fmla="*/ 15 w 22"/>
                <a:gd name="T29" fmla="*/ 1 h 32"/>
                <a:gd name="T30" fmla="*/ 15 w 22"/>
                <a:gd name="T31" fmla="*/ 0 h 32"/>
                <a:gd name="T32" fmla="*/ 22 w 22"/>
                <a:gd name="T33" fmla="*/ 0 h 32"/>
                <a:gd name="T34" fmla="*/ 22 w 22"/>
                <a:gd name="T35" fmla="*/ 1 h 32"/>
                <a:gd name="T36" fmla="*/ 21 w 22"/>
                <a:gd name="T37" fmla="*/ 2 h 32"/>
                <a:gd name="T38" fmla="*/ 18 w 22"/>
                <a:gd name="T39" fmla="*/ 7 h 32"/>
                <a:gd name="T40" fmla="*/ 12 w 22"/>
                <a:gd name="T41" fmla="*/ 23 h 32"/>
                <a:gd name="T42" fmla="*/ 9 w 22"/>
                <a:gd name="T43" fmla="*/ 30 h 32"/>
                <a:gd name="T44" fmla="*/ 5 w 22"/>
                <a:gd name="T45" fmla="*/ 32 h 32"/>
                <a:gd name="T46" fmla="*/ 2 w 22"/>
                <a:gd name="T47" fmla="*/ 31 h 32"/>
                <a:gd name="T48" fmla="*/ 1 w 22"/>
                <a:gd name="T49" fmla="*/ 28 h 32"/>
                <a:gd name="T50" fmla="*/ 1 w 22"/>
                <a:gd name="T51" fmla="*/ 26 h 32"/>
                <a:gd name="T52" fmla="*/ 3 w 22"/>
                <a:gd name="T53" fmla="*/ 25 h 32"/>
                <a:gd name="T54" fmla="*/ 5 w 22"/>
                <a:gd name="T55" fmla="*/ 26 h 32"/>
                <a:gd name="T56" fmla="*/ 6 w 22"/>
                <a:gd name="T57" fmla="*/ 28 h 32"/>
                <a:gd name="T58" fmla="*/ 6 w 22"/>
                <a:gd name="T59" fmla="*/ 29 h 32"/>
                <a:gd name="T60" fmla="*/ 7 w 22"/>
                <a:gd name="T61" fmla="*/ 29 h 32"/>
                <a:gd name="T62" fmla="*/ 8 w 22"/>
                <a:gd name="T63" fmla="*/ 29 h 32"/>
                <a:gd name="T64" fmla="*/ 10 w 22"/>
                <a:gd name="T65" fmla="*/ 24 h 32"/>
                <a:gd name="T66" fmla="*/ 11 w 22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18" y="4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2"/>
                  </a:cubicBezTo>
                  <a:cubicBezTo>
                    <a:pt x="20" y="2"/>
                    <a:pt x="19" y="4"/>
                    <a:pt x="18" y="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8"/>
                    <a:pt x="9" y="27"/>
                    <a:pt x="10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0"/>
            <p:cNvSpPr>
              <a:spLocks noEditPoints="1"/>
            </p:cNvSpPr>
            <p:nvPr/>
          </p:nvSpPr>
          <p:spPr bwMode="auto">
            <a:xfrm>
              <a:off x="1256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7 w 20"/>
                <a:gd name="T27" fmla="*/ 6 h 22"/>
                <a:gd name="T28" fmla="*/ 6 w 20"/>
                <a:gd name="T29" fmla="*/ 8 h 22"/>
                <a:gd name="T30" fmla="*/ 4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20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2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71"/>
            <p:cNvSpPr/>
            <p:nvPr/>
          </p:nvSpPr>
          <p:spPr bwMode="auto">
            <a:xfrm>
              <a:off x="1311" y="2821"/>
              <a:ext cx="54" cy="52"/>
            </a:xfrm>
            <a:custGeom>
              <a:avLst/>
              <a:gdLst>
                <a:gd name="T0" fmla="*/ 8 w 23"/>
                <a:gd name="T1" fmla="*/ 0 h 22"/>
                <a:gd name="T2" fmla="*/ 8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8 w 23"/>
                <a:gd name="T9" fmla="*/ 1 h 22"/>
                <a:gd name="T10" fmla="*/ 20 w 23"/>
                <a:gd name="T11" fmla="*/ 4 h 22"/>
                <a:gd name="T12" fmla="*/ 20 w 23"/>
                <a:gd name="T13" fmla="*/ 9 h 22"/>
                <a:gd name="T14" fmla="*/ 20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8 w 23"/>
                <a:gd name="T39" fmla="*/ 6 h 22"/>
                <a:gd name="T40" fmla="*/ 8 w 23"/>
                <a:gd name="T41" fmla="*/ 17 h 22"/>
                <a:gd name="T42" fmla="*/ 9 w 23"/>
                <a:gd name="T43" fmla="*/ 20 h 22"/>
                <a:gd name="T44" fmla="*/ 10 w 23"/>
                <a:gd name="T45" fmla="*/ 21 h 22"/>
                <a:gd name="T46" fmla="*/ 10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8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0" y="4"/>
                    <a:pt x="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72"/>
            <p:cNvSpPr>
              <a:spLocks noEditPoints="1"/>
            </p:cNvSpPr>
            <p:nvPr/>
          </p:nvSpPr>
          <p:spPr bwMode="auto">
            <a:xfrm>
              <a:off x="1372" y="2799"/>
              <a:ext cx="55" cy="74"/>
            </a:xfrm>
            <a:custGeom>
              <a:avLst/>
              <a:gdLst>
                <a:gd name="T0" fmla="*/ 21 w 23"/>
                <a:gd name="T1" fmla="*/ 0 h 31"/>
                <a:gd name="T2" fmla="*/ 21 w 23"/>
                <a:gd name="T3" fmla="*/ 24 h 31"/>
                <a:gd name="T4" fmla="*/ 21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2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1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9 w 23"/>
                <a:gd name="T51" fmla="*/ 11 h 31"/>
                <a:gd name="T52" fmla="*/ 7 w 23"/>
                <a:gd name="T53" fmla="*/ 14 h 31"/>
                <a:gd name="T54" fmla="*/ 7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1" y="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6" y="31"/>
                    <a:pt x="4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1" y="0"/>
                  </a:lnTo>
                  <a:close/>
                  <a:moveTo>
                    <a:pt x="14" y="14"/>
                  </a:moveTo>
                  <a:cubicBezTo>
                    <a:pt x="13" y="12"/>
                    <a:pt x="12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9" y="28"/>
                    <a:pt x="10" y="29"/>
                    <a:pt x="10" y="29"/>
                  </a:cubicBezTo>
                  <a:cubicBezTo>
                    <a:pt x="12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73"/>
            <p:cNvSpPr/>
            <p:nvPr/>
          </p:nvSpPr>
          <p:spPr bwMode="auto">
            <a:xfrm>
              <a:off x="1460" y="2799"/>
              <a:ext cx="38" cy="74"/>
            </a:xfrm>
            <a:custGeom>
              <a:avLst/>
              <a:gdLst>
                <a:gd name="T0" fmla="*/ 16 w 16"/>
                <a:gd name="T1" fmla="*/ 30 h 31"/>
                <a:gd name="T2" fmla="*/ 16 w 16"/>
                <a:gd name="T3" fmla="*/ 31 h 31"/>
                <a:gd name="T4" fmla="*/ 0 w 16"/>
                <a:gd name="T5" fmla="*/ 31 h 31"/>
                <a:gd name="T6" fmla="*/ 0 w 16"/>
                <a:gd name="T7" fmla="*/ 30 h 31"/>
                <a:gd name="T8" fmla="*/ 1 w 16"/>
                <a:gd name="T9" fmla="*/ 30 h 31"/>
                <a:gd name="T10" fmla="*/ 3 w 16"/>
                <a:gd name="T11" fmla="*/ 29 h 31"/>
                <a:gd name="T12" fmla="*/ 4 w 16"/>
                <a:gd name="T13" fmla="*/ 28 h 31"/>
                <a:gd name="T14" fmla="*/ 4 w 16"/>
                <a:gd name="T15" fmla="*/ 25 h 31"/>
                <a:gd name="T16" fmla="*/ 4 w 16"/>
                <a:gd name="T17" fmla="*/ 5 h 31"/>
                <a:gd name="T18" fmla="*/ 4 w 16"/>
                <a:gd name="T19" fmla="*/ 2 h 31"/>
                <a:gd name="T20" fmla="*/ 3 w 16"/>
                <a:gd name="T21" fmla="*/ 1 h 31"/>
                <a:gd name="T22" fmla="*/ 1 w 16"/>
                <a:gd name="T23" fmla="*/ 0 h 31"/>
                <a:gd name="T24" fmla="*/ 0 w 16"/>
                <a:gd name="T25" fmla="*/ 0 h 31"/>
                <a:gd name="T26" fmla="*/ 0 w 16"/>
                <a:gd name="T27" fmla="*/ 0 h 31"/>
                <a:gd name="T28" fmla="*/ 16 w 16"/>
                <a:gd name="T29" fmla="*/ 0 h 31"/>
                <a:gd name="T30" fmla="*/ 16 w 16"/>
                <a:gd name="T31" fmla="*/ 0 h 31"/>
                <a:gd name="T32" fmla="*/ 15 w 16"/>
                <a:gd name="T33" fmla="*/ 0 h 31"/>
                <a:gd name="T34" fmla="*/ 13 w 16"/>
                <a:gd name="T35" fmla="*/ 1 h 31"/>
                <a:gd name="T36" fmla="*/ 12 w 16"/>
                <a:gd name="T37" fmla="*/ 2 h 31"/>
                <a:gd name="T38" fmla="*/ 12 w 16"/>
                <a:gd name="T39" fmla="*/ 5 h 31"/>
                <a:gd name="T40" fmla="*/ 12 w 16"/>
                <a:gd name="T41" fmla="*/ 25 h 31"/>
                <a:gd name="T42" fmla="*/ 12 w 16"/>
                <a:gd name="T43" fmla="*/ 28 h 31"/>
                <a:gd name="T44" fmla="*/ 13 w 16"/>
                <a:gd name="T45" fmla="*/ 29 h 31"/>
                <a:gd name="T46" fmla="*/ 15 w 16"/>
                <a:gd name="T47" fmla="*/ 30 h 31"/>
                <a:gd name="T48" fmla="*/ 16 w 16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1">
                  <a:moveTo>
                    <a:pt x="16" y="3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4"/>
            <p:cNvSpPr/>
            <p:nvPr/>
          </p:nvSpPr>
          <p:spPr bwMode="auto">
            <a:xfrm>
              <a:off x="1505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0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75"/>
            <p:cNvSpPr/>
            <p:nvPr/>
          </p:nvSpPr>
          <p:spPr bwMode="auto">
            <a:xfrm>
              <a:off x="1564" y="2802"/>
              <a:ext cx="36" cy="71"/>
            </a:xfrm>
            <a:custGeom>
              <a:avLst/>
              <a:gdLst>
                <a:gd name="T0" fmla="*/ 9 w 15"/>
                <a:gd name="T1" fmla="*/ 0 h 30"/>
                <a:gd name="T2" fmla="*/ 9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9 w 15"/>
                <a:gd name="T9" fmla="*/ 10 h 30"/>
                <a:gd name="T10" fmla="*/ 9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3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6"/>
            <p:cNvSpPr>
              <a:spLocks noEditPoints="1"/>
            </p:cNvSpPr>
            <p:nvPr/>
          </p:nvSpPr>
          <p:spPr bwMode="auto">
            <a:xfrm>
              <a:off x="1604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1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7"/>
            <p:cNvSpPr>
              <a:spLocks noEditPoints="1"/>
            </p:cNvSpPr>
            <p:nvPr/>
          </p:nvSpPr>
          <p:spPr bwMode="auto">
            <a:xfrm>
              <a:off x="1654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0 w 21"/>
                <a:gd name="T3" fmla="*/ 0 h 32"/>
                <a:gd name="T4" fmla="*/ 20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8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0 w 21"/>
                <a:gd name="T47" fmla="*/ 26 h 32"/>
                <a:gd name="T48" fmla="*/ 3 w 21"/>
                <a:gd name="T49" fmla="*/ 24 h 32"/>
                <a:gd name="T50" fmla="*/ 0 w 21"/>
                <a:gd name="T51" fmla="*/ 20 h 32"/>
                <a:gd name="T52" fmla="*/ 2 w 21"/>
                <a:gd name="T53" fmla="*/ 17 h 32"/>
                <a:gd name="T54" fmla="*/ 5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6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1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7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7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5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6" y="5"/>
                    <a:pt x="6" y="8"/>
                  </a:cubicBezTo>
                  <a:cubicBezTo>
                    <a:pt x="6" y="10"/>
                    <a:pt x="6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8"/>
            <p:cNvSpPr/>
            <p:nvPr/>
          </p:nvSpPr>
          <p:spPr bwMode="auto">
            <a:xfrm>
              <a:off x="170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2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2 w 19"/>
                <a:gd name="T47" fmla="*/ 17 h 22"/>
                <a:gd name="T48" fmla="*/ 2 w 19"/>
                <a:gd name="T49" fmla="*/ 5 h 22"/>
                <a:gd name="T50" fmla="*/ 2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10" y="20"/>
                    <a:pt x="10" y="21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79"/>
            <p:cNvSpPr>
              <a:spLocks noEditPoints="1"/>
            </p:cNvSpPr>
            <p:nvPr/>
          </p:nvSpPr>
          <p:spPr bwMode="auto">
            <a:xfrm>
              <a:off x="1756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8 w 12"/>
                <a:gd name="T31" fmla="*/ 1 h 32"/>
                <a:gd name="T32" fmla="*/ 10 w 12"/>
                <a:gd name="T33" fmla="*/ 3 h 32"/>
                <a:gd name="T34" fmla="*/ 8 w 12"/>
                <a:gd name="T35" fmla="*/ 6 h 32"/>
                <a:gd name="T36" fmla="*/ 6 w 12"/>
                <a:gd name="T37" fmla="*/ 7 h 32"/>
                <a:gd name="T38" fmla="*/ 3 w 12"/>
                <a:gd name="T39" fmla="*/ 6 h 32"/>
                <a:gd name="T40" fmla="*/ 2 w 12"/>
                <a:gd name="T41" fmla="*/ 3 h 32"/>
                <a:gd name="T42" fmla="*/ 3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8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0"/>
            <p:cNvSpPr/>
            <p:nvPr/>
          </p:nvSpPr>
          <p:spPr bwMode="auto">
            <a:xfrm>
              <a:off x="1786" y="2802"/>
              <a:ext cx="34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10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4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9 w 14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6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1"/>
            <p:cNvSpPr/>
            <p:nvPr/>
          </p:nvSpPr>
          <p:spPr bwMode="auto">
            <a:xfrm>
              <a:off x="1822" y="2821"/>
              <a:ext cx="54" cy="76"/>
            </a:xfrm>
            <a:custGeom>
              <a:avLst/>
              <a:gdLst>
                <a:gd name="T0" fmla="*/ 11 w 23"/>
                <a:gd name="T1" fmla="*/ 23 h 32"/>
                <a:gd name="T2" fmla="*/ 4 w 23"/>
                <a:gd name="T3" fmla="*/ 7 h 32"/>
                <a:gd name="T4" fmla="*/ 2 w 23"/>
                <a:gd name="T5" fmla="*/ 2 h 32"/>
                <a:gd name="T6" fmla="*/ 0 w 23"/>
                <a:gd name="T7" fmla="*/ 1 h 32"/>
                <a:gd name="T8" fmla="*/ 0 w 23"/>
                <a:gd name="T9" fmla="*/ 0 h 32"/>
                <a:gd name="T10" fmla="*/ 12 w 23"/>
                <a:gd name="T11" fmla="*/ 0 h 32"/>
                <a:gd name="T12" fmla="*/ 12 w 23"/>
                <a:gd name="T13" fmla="*/ 1 h 32"/>
                <a:gd name="T14" fmla="*/ 10 w 23"/>
                <a:gd name="T15" fmla="*/ 1 h 32"/>
                <a:gd name="T16" fmla="*/ 10 w 23"/>
                <a:gd name="T17" fmla="*/ 2 h 32"/>
                <a:gd name="T18" fmla="*/ 11 w 23"/>
                <a:gd name="T19" fmla="*/ 6 h 32"/>
                <a:gd name="T20" fmla="*/ 14 w 23"/>
                <a:gd name="T21" fmla="*/ 14 h 32"/>
                <a:gd name="T22" fmla="*/ 17 w 23"/>
                <a:gd name="T23" fmla="*/ 8 h 32"/>
                <a:gd name="T24" fmla="*/ 18 w 23"/>
                <a:gd name="T25" fmla="*/ 3 h 32"/>
                <a:gd name="T26" fmla="*/ 18 w 23"/>
                <a:gd name="T27" fmla="*/ 2 h 32"/>
                <a:gd name="T28" fmla="*/ 16 w 23"/>
                <a:gd name="T29" fmla="*/ 1 h 32"/>
                <a:gd name="T30" fmla="*/ 16 w 23"/>
                <a:gd name="T31" fmla="*/ 0 h 32"/>
                <a:gd name="T32" fmla="*/ 23 w 23"/>
                <a:gd name="T33" fmla="*/ 0 h 32"/>
                <a:gd name="T34" fmla="*/ 23 w 23"/>
                <a:gd name="T35" fmla="*/ 1 h 32"/>
                <a:gd name="T36" fmla="*/ 21 w 23"/>
                <a:gd name="T37" fmla="*/ 2 h 32"/>
                <a:gd name="T38" fmla="*/ 19 w 23"/>
                <a:gd name="T39" fmla="*/ 7 h 32"/>
                <a:gd name="T40" fmla="*/ 13 w 23"/>
                <a:gd name="T41" fmla="*/ 23 h 32"/>
                <a:gd name="T42" fmla="*/ 9 w 23"/>
                <a:gd name="T43" fmla="*/ 30 h 32"/>
                <a:gd name="T44" fmla="*/ 5 w 23"/>
                <a:gd name="T45" fmla="*/ 32 h 32"/>
                <a:gd name="T46" fmla="*/ 2 w 23"/>
                <a:gd name="T47" fmla="*/ 31 h 32"/>
                <a:gd name="T48" fmla="*/ 1 w 23"/>
                <a:gd name="T49" fmla="*/ 28 h 32"/>
                <a:gd name="T50" fmla="*/ 2 w 23"/>
                <a:gd name="T51" fmla="*/ 26 h 32"/>
                <a:gd name="T52" fmla="*/ 4 w 23"/>
                <a:gd name="T53" fmla="*/ 25 h 32"/>
                <a:gd name="T54" fmla="*/ 6 w 23"/>
                <a:gd name="T55" fmla="*/ 26 h 32"/>
                <a:gd name="T56" fmla="*/ 7 w 23"/>
                <a:gd name="T57" fmla="*/ 28 h 32"/>
                <a:gd name="T58" fmla="*/ 7 w 23"/>
                <a:gd name="T59" fmla="*/ 29 h 32"/>
                <a:gd name="T60" fmla="*/ 7 w 23"/>
                <a:gd name="T61" fmla="*/ 29 h 32"/>
                <a:gd name="T62" fmla="*/ 9 w 23"/>
                <a:gd name="T63" fmla="*/ 29 h 32"/>
                <a:gd name="T64" fmla="*/ 11 w 23"/>
                <a:gd name="T65" fmla="*/ 24 h 32"/>
                <a:gd name="T66" fmla="*/ 11 w 23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7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2" y="30"/>
                    <a:pt x="1" y="29"/>
                    <a:pt x="1" y="28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7" y="27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8"/>
                    <a:pt x="10" y="27"/>
                    <a:pt x="11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2673631" y="3760560"/>
            <a:ext cx="6309974" cy="73833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8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ppt/slides/ppt/Documents/WeChat%2525252520Files/wxid_p0cis2uv8st322/FileStorage/Administrator/Documents/WeChat%252525252525252520Files/wxid_ame74l1ervml21/FileStorage/Administrator/Documents/WeChat%252525252525252520Files/wxid_ame74l1ervml21/FileStorage/ADMINI~1/AppData/Local/Temp/ksohtml/wps79B6.tmp.jpg" TargetMode="Externa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汽车车身电子技术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573405" y="2072640"/>
            <a:ext cx="11362055" cy="2316480"/>
          </a:xfrm>
        </p:spPr>
        <p:txBody>
          <a:bodyPr/>
          <a:lstStyle/>
          <a:p>
            <a:r>
              <a:rPr kumimoji="1" lang="zh-CN" altLang="en-US" sz="5800">
                <a:sym typeface="+mn-ea"/>
              </a:rPr>
              <a:t>模块一：汽车空调系统检测与维修</a:t>
            </a:r>
            <a:endParaRPr kumimoji="1" lang="zh-CN" altLang="en-US" sz="5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0" y="953959"/>
            <a:ext cx="111340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3）输出功率低，制冷能力弱，腔室压力高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73ADC51F-6DA2-4343-89C1-9B96EFC61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028" y="836613"/>
            <a:ext cx="5375275" cy="602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01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0" y="990387"/>
            <a:ext cx="101993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/>
              <a:t>制冷系统元件</a:t>
            </a:r>
            <a:r>
              <a:rPr lang="en-US" altLang="zh-CN" dirty="0"/>
              <a:t>-</a:t>
            </a:r>
            <a:r>
              <a:rPr lang="zh-CN" altLang="en-US" dirty="0"/>
              <a:t>冷凝器</a:t>
            </a: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CB645DD1-E8E6-4CC4-8E6C-9627835D380B}"/>
              </a:ext>
            </a:extLst>
          </p:cNvPr>
          <p:cNvGrpSpPr>
            <a:grpSpLocks/>
          </p:cNvGrpSpPr>
          <p:nvPr/>
        </p:nvGrpSpPr>
        <p:grpSpPr bwMode="auto">
          <a:xfrm>
            <a:off x="5972433" y="1009171"/>
            <a:ext cx="5715999" cy="5688227"/>
            <a:chOff x="73" y="799"/>
            <a:chExt cx="2918" cy="2782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BCE34684-D219-4571-884A-417350FB62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847"/>
              <a:ext cx="2678" cy="26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4">
              <a:extLst>
                <a:ext uri="{FF2B5EF4-FFF2-40B4-BE49-F238E27FC236}">
                  <a16:creationId xmlns:a16="http://schemas.microsoft.com/office/drawing/2014/main" id="{EDCD793E-2FE2-4F68-984E-A60609B596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6" y="799"/>
              <a:ext cx="549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冷凝器</a:t>
              </a:r>
            </a:p>
          </p:txBody>
        </p:sp>
        <p:sp>
          <p:nvSpPr>
            <p:cNvPr id="8" name="Text Box 5">
              <a:extLst>
                <a:ext uri="{FF2B5EF4-FFF2-40B4-BE49-F238E27FC236}">
                  <a16:creationId xmlns:a16="http://schemas.microsoft.com/office/drawing/2014/main" id="{654D1537-E805-4D75-822A-582A3437F1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9" y="944"/>
              <a:ext cx="548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散热器</a:t>
              </a:r>
            </a:p>
          </p:txBody>
        </p:sp>
        <p:sp>
          <p:nvSpPr>
            <p:cNvPr id="9" name="Text Box 6">
              <a:extLst>
                <a:ext uri="{FF2B5EF4-FFF2-40B4-BE49-F238E27FC236}">
                  <a16:creationId xmlns:a16="http://schemas.microsoft.com/office/drawing/2014/main" id="{AFD2B127-ECC5-4F82-8CAE-EFBA494F0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1" y="1404"/>
              <a:ext cx="548" cy="4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被加热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的空气</a:t>
              </a:r>
            </a:p>
          </p:txBody>
        </p:sp>
        <p:sp>
          <p:nvSpPr>
            <p:cNvPr id="10" name="Text Box 7">
              <a:extLst>
                <a:ext uri="{FF2B5EF4-FFF2-40B4-BE49-F238E27FC236}">
                  <a16:creationId xmlns:a16="http://schemas.microsoft.com/office/drawing/2014/main" id="{37AC4263-CBE3-41FC-8616-71C62C54DF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4" y="2260"/>
              <a:ext cx="837" cy="4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高温高压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气态制冷剂</a:t>
              </a:r>
            </a:p>
          </p:txBody>
        </p:sp>
        <p:sp>
          <p:nvSpPr>
            <p:cNvPr id="11" name="Text Box 8">
              <a:extLst>
                <a:ext uri="{FF2B5EF4-FFF2-40B4-BE49-F238E27FC236}">
                  <a16:creationId xmlns:a16="http://schemas.microsoft.com/office/drawing/2014/main" id="{6F7B9037-A8EB-4A3D-BBD2-7CF03DC5A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" y="3110"/>
              <a:ext cx="837" cy="4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微温高压的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液态制冷剂</a:t>
              </a:r>
            </a:p>
          </p:txBody>
        </p:sp>
        <p:sp>
          <p:nvSpPr>
            <p:cNvPr id="12" name="Text Box 9">
              <a:extLst>
                <a:ext uri="{FF2B5EF4-FFF2-40B4-BE49-F238E27FC236}">
                  <a16:creationId xmlns:a16="http://schemas.microsoft.com/office/drawing/2014/main" id="{2E1A58C8-B066-4192-829F-DF59149491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" y="3341"/>
              <a:ext cx="729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冷却风扇</a:t>
              </a:r>
              <a:r>
                <a:rPr kumimoji="1" lang="zh-CN" altLang="en-US" sz="1800">
                  <a:solidFill>
                    <a:srgbClr val="FF6600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 </a:t>
              </a: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6E3FE234-4FBE-4968-BF07-79DC468DFB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" y="3120"/>
              <a:ext cx="799" cy="2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1">
                  <a:latin typeface="Times New Roman" panose="02020603050405020304" pitchFamily="18" charset="0"/>
                  <a:ea typeface="楷体_GB2312" pitchFamily="1" charset="-122"/>
                </a:rPr>
                <a:t>冷空气</a:t>
              </a:r>
              <a:r>
                <a:rPr kumimoji="1" lang="zh-CN" altLang="en-US" sz="1800">
                  <a:solidFill>
                    <a:srgbClr val="FF6600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       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AE867323-46DC-461C-855A-A8FEB37AF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90" y="2246187"/>
            <a:ext cx="4796236" cy="32675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0" y="854882"/>
            <a:ext cx="106470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 dirty="0"/>
              <a:t>制冷系统元件</a:t>
            </a:r>
            <a:r>
              <a:rPr lang="en-US" altLang="zh-CN" dirty="0"/>
              <a:t>-</a:t>
            </a:r>
            <a:r>
              <a:rPr lang="zh-CN" altLang="en-US" dirty="0"/>
              <a:t>蒸发器</a:t>
            </a:r>
          </a:p>
        </p:txBody>
      </p:sp>
      <p:pic>
        <p:nvPicPr>
          <p:cNvPr id="208101" name="图片 208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2191265"/>
            <a:ext cx="5444530" cy="2928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AF60B6C-0715-4C06-B575-37748D0AB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2132357"/>
            <a:ext cx="4513262" cy="314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BD68ABA-6087-4E2F-9F98-B07F99B73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8969" y="1650780"/>
            <a:ext cx="6129397" cy="43516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1E99251-F1C7-4CFD-8438-93E20406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75" y="855534"/>
            <a:ext cx="7921625" cy="3683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制冷系统元件</a:t>
            </a:r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膨胀阀</a:t>
            </a:r>
            <a:endParaRPr lang="en-US" altLang="zh-CN" sz="2400" dirty="0">
              <a:latin typeface="等线" panose="02010600030101010101" pitchFamily="2" charset="-122"/>
              <a:ea typeface="等线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）作用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节流降压</a:t>
            </a:r>
            <a:endParaRPr lang="en-US" altLang="zh-CN" sz="2400" dirty="0">
              <a:latin typeface="等线" panose="02010600030101010101" pitchFamily="2" charset="-122"/>
              <a:ea typeface="等线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自动调节制冷剂流量</a:t>
            </a:r>
            <a:endParaRPr lang="en-US" altLang="zh-CN" sz="2400" dirty="0">
              <a:latin typeface="等线" panose="02010600030101010101" pitchFamily="2" charset="-122"/>
              <a:ea typeface="等线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控制制冷剂流量，防止液击和异常过热发生。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1E99251-F1C7-4CFD-8438-93E20406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75" y="855534"/>
            <a:ext cx="7921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）工作原理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CA40752-C26A-40EA-A05A-792817E57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6702" y="1062681"/>
            <a:ext cx="5004038" cy="55111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301C97D-4E10-4D2D-9FD9-88358369A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28" y="1973362"/>
            <a:ext cx="5715042" cy="402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0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1E99251-F1C7-4CFD-8438-93E20406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75" y="855534"/>
            <a:ext cx="7921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）工作原理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0E4EB749-662A-4826-9CAF-9C2917B2C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0"/>
          <a:stretch>
            <a:fillRect/>
          </a:stretch>
        </p:blipFill>
        <p:spPr bwMode="auto">
          <a:xfrm>
            <a:off x="2946915" y="1282701"/>
            <a:ext cx="30241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B9904B5F-0441-4363-8FC2-FDC393468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5928" y="1239838"/>
            <a:ext cx="3311525" cy="4537075"/>
          </a:xfrm>
          <a:prstGeom prst="rect">
            <a:avLst/>
          </a:prstGeom>
          <a:noFill/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id="{4A851B63-FCA8-4DEA-9D7F-E1A48DC6D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378" y="5819776"/>
            <a:ext cx="3025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8" rIns="91435" bIns="45718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 b="1">
                <a:latin typeface="Times New Roman" panose="02020603050405020304" pitchFamily="18" charset="0"/>
                <a:ea typeface="楷体_GB2312" pitchFamily="1" charset="-122"/>
              </a:rPr>
              <a:t>热负荷较小时的开度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E6AF0ACD-57BB-4161-937D-98EEFDA11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703" y="5819776"/>
            <a:ext cx="2951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8" rIns="91435" bIns="45718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b="1">
                <a:latin typeface="Times New Roman" panose="02020603050405020304" pitchFamily="18" charset="0"/>
                <a:ea typeface="楷体_GB2312" pitchFamily="1" charset="-122"/>
              </a:rPr>
              <a:t>热负荷较大时的开度</a:t>
            </a:r>
          </a:p>
        </p:txBody>
      </p:sp>
    </p:spTree>
    <p:extLst>
      <p:ext uri="{BB962C8B-B14F-4D97-AF65-F5344CB8AC3E}">
        <p14:creationId xmlns:p14="http://schemas.microsoft.com/office/powerpoint/2010/main" val="3121570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485649F0-5A4B-4C05-AEA6-8F7BD2732F16}"/>
              </a:ext>
            </a:extLst>
          </p:cNvPr>
          <p:cNvGrpSpPr>
            <a:grpSpLocks/>
          </p:cNvGrpSpPr>
          <p:nvPr/>
        </p:nvGrpSpPr>
        <p:grpSpPr bwMode="auto">
          <a:xfrm>
            <a:off x="4699000" y="898261"/>
            <a:ext cx="4162425" cy="5843588"/>
            <a:chOff x="3138" y="404"/>
            <a:chExt cx="2622" cy="3681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07DE115B-8C1C-465F-AD4C-C0878E16F2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2" y="404"/>
              <a:ext cx="2250" cy="3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4">
              <a:extLst>
                <a:ext uri="{FF2B5EF4-FFF2-40B4-BE49-F238E27FC236}">
                  <a16:creationId xmlns:a16="http://schemas.microsoft.com/office/drawing/2014/main" id="{A3C094F4-35EA-4E15-9B43-A8206C37C1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6" y="404"/>
              <a:ext cx="1076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400">
                  <a:latin typeface="Times New Roman" panose="02020603050405020304" pitchFamily="18" charset="0"/>
                  <a:ea typeface="楷体_GB2312" pitchFamily="1" charset="-122"/>
                </a:rPr>
                <a:t>去向膨胀阀</a:t>
              </a:r>
            </a:p>
          </p:txBody>
        </p:sp>
        <p:sp>
          <p:nvSpPr>
            <p:cNvPr id="10" name="Text Box 5">
              <a:extLst>
                <a:ext uri="{FF2B5EF4-FFF2-40B4-BE49-F238E27FC236}">
                  <a16:creationId xmlns:a16="http://schemas.microsoft.com/office/drawing/2014/main" id="{DC3415CA-7C4C-453A-8729-FAAF60B752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8" y="2950"/>
              <a:ext cx="76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400">
                  <a:latin typeface="Times New Roman" panose="02020603050405020304" pitchFamily="18" charset="0"/>
                  <a:ea typeface="楷体_GB2312" pitchFamily="1" charset="-122"/>
                </a:rPr>
                <a:t>干燥剂</a:t>
              </a:r>
            </a:p>
          </p:txBody>
        </p:sp>
        <p:sp>
          <p:nvSpPr>
            <p:cNvPr id="11" name="Text Box 6">
              <a:extLst>
                <a:ext uri="{FF2B5EF4-FFF2-40B4-BE49-F238E27FC236}">
                  <a16:creationId xmlns:a16="http://schemas.microsoft.com/office/drawing/2014/main" id="{0B3219A9-3665-4EEC-9390-AD2A31387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0" y="3775"/>
              <a:ext cx="76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400">
                  <a:latin typeface="Times New Roman" panose="02020603050405020304" pitchFamily="18" charset="0"/>
                  <a:ea typeface="楷体_GB2312" pitchFamily="1" charset="-122"/>
                </a:rPr>
                <a:t>过滤网</a:t>
              </a:r>
            </a:p>
          </p:txBody>
        </p:sp>
        <p:sp>
          <p:nvSpPr>
            <p:cNvPr id="12" name="Text Box 7">
              <a:extLst>
                <a:ext uri="{FF2B5EF4-FFF2-40B4-BE49-F238E27FC236}">
                  <a16:creationId xmlns:a16="http://schemas.microsoft.com/office/drawing/2014/main" id="{CC3BFB40-47C3-4A2E-A585-F4D1E958C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8" y="3725"/>
              <a:ext cx="1076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400">
                  <a:latin typeface="Times New Roman" panose="02020603050405020304" pitchFamily="18" charset="0"/>
                  <a:ea typeface="楷体_GB2312" pitchFamily="1" charset="-122"/>
                </a:rPr>
                <a:t>来自冷凝器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502285" y="959485"/>
            <a:ext cx="575183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/>
              <a:t>制冷系统元件</a:t>
            </a:r>
            <a:r>
              <a:rPr lang="en-US" altLang="zh-CN" dirty="0"/>
              <a:t>-</a:t>
            </a:r>
            <a:r>
              <a:rPr lang="zh-CN" altLang="en-US" dirty="0"/>
              <a:t>储液干燥过滤器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D5769CFC-E8B9-477B-B17F-64004EE659F1}"/>
              </a:ext>
            </a:extLst>
          </p:cNvPr>
          <p:cNvGrpSpPr>
            <a:grpSpLocks/>
          </p:cNvGrpSpPr>
          <p:nvPr/>
        </p:nvGrpSpPr>
        <p:grpSpPr bwMode="auto">
          <a:xfrm>
            <a:off x="885138" y="1669730"/>
            <a:ext cx="6786563" cy="4814887"/>
            <a:chOff x="-4134" y="-198"/>
            <a:chExt cx="14160" cy="10380"/>
          </a:xfrm>
        </p:grpSpPr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7500DE9-C15C-4BCE-86A8-A7CEEAF540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4" y="858"/>
              <a:ext cx="8124" cy="9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D72CB915-C1C8-4299-8FEF-69D2E6C37F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2" y="-198"/>
              <a:ext cx="6834" cy="5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Text Box 6">
            <a:extLst>
              <a:ext uri="{FF2B5EF4-FFF2-40B4-BE49-F238E27FC236}">
                <a16:creationId xmlns:a16="http://schemas.microsoft.com/office/drawing/2014/main" id="{11101F3A-1F40-460B-9762-BF464AEAE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" y="755101"/>
            <a:ext cx="68431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5.</a:t>
            </a:r>
            <a:r>
              <a:rPr lang="zh-CN" altLang="en-US" dirty="0"/>
              <a:t>节流管式</a:t>
            </a:r>
            <a:r>
              <a:rPr lang="en-US" altLang="zh-CN" dirty="0"/>
              <a:t>-CCOT</a:t>
            </a:r>
            <a:r>
              <a:rPr lang="zh-CN" altLang="en-US" dirty="0"/>
              <a:t>制冷系统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06CDD451-C338-4AF4-86D2-2A6DD6EE3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5901" y="1839678"/>
            <a:ext cx="2305050" cy="366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A-</a:t>
            </a:r>
            <a:r>
              <a:rPr lang="zh-CN" altLang="en-US" sz="1800" b="1" dirty="0"/>
              <a:t>压缩机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B-</a:t>
            </a:r>
            <a:r>
              <a:rPr lang="zh-CN" altLang="en-US" sz="1800" b="1" dirty="0"/>
              <a:t>高压开关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C-</a:t>
            </a:r>
            <a:r>
              <a:rPr lang="zh-CN" altLang="en-US" sz="1800" b="1" dirty="0"/>
              <a:t>冷凝器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D-</a:t>
            </a:r>
            <a:r>
              <a:rPr lang="zh-CN" altLang="en-US" sz="1800" b="1" dirty="0"/>
              <a:t>高压检修连接器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E-</a:t>
            </a:r>
            <a:r>
              <a:rPr lang="zh-CN" altLang="en-US" sz="1800" b="1" dirty="0"/>
              <a:t>节流管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F-</a:t>
            </a:r>
            <a:r>
              <a:rPr lang="zh-CN" altLang="en-US" sz="1800" b="1" dirty="0"/>
              <a:t>蒸发器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G-</a:t>
            </a:r>
            <a:r>
              <a:rPr lang="zh-CN" altLang="en-US" sz="1800" b="1" dirty="0"/>
              <a:t>低压开关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H-</a:t>
            </a:r>
            <a:r>
              <a:rPr lang="zh-CN" altLang="en-US" sz="1800" b="1" dirty="0"/>
              <a:t>低压检修连接器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1" dirty="0"/>
              <a:t>I-</a:t>
            </a:r>
            <a:r>
              <a:rPr lang="zh-CN" altLang="en-US" sz="1800" b="1" dirty="0"/>
              <a:t>气液分离器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299084" y="925246"/>
            <a:ext cx="116704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）节流管结构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002B0E12-1D93-4BA9-9FB9-33A143853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021" y="2237431"/>
            <a:ext cx="8396287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299084" y="925246"/>
            <a:ext cx="116704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）气液分离器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24534F9-66CA-4E40-BFC2-FA62279CC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975" y="999654"/>
            <a:ext cx="5059363" cy="56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533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2181" y="1287294"/>
            <a:ext cx="2103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0" b="0" i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1" lang="zh-CN" altLang="en-US" sz="12000" b="0" i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l"/>
              <a:r>
                <a:rPr kumimoji="1" lang="zh-CN" altLang="en-US" sz="4800" b="1" dirty="0">
                  <a:sym typeface="+mn-ea"/>
                </a:rPr>
                <a:t>任务</a:t>
              </a:r>
              <a:r>
                <a:rPr kumimoji="1" lang="en-US" altLang="zh-CN" sz="4800" b="1" dirty="0">
                  <a:sym typeface="+mn-ea"/>
                </a:rPr>
                <a:t>2</a:t>
              </a:r>
              <a:r>
                <a:rPr kumimoji="1" lang="zh-CN" altLang="en-US" sz="4800" b="1" dirty="0">
                  <a:sym typeface="+mn-ea"/>
                </a:rPr>
                <a:t>：空调制冷系统检测</a:t>
              </a:r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82860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3AFF25E-7CFF-456C-A98A-43FF03D1933E}"/>
              </a:ext>
            </a:extLst>
          </p:cNvPr>
          <p:cNvSpPr txBox="1"/>
          <p:nvPr/>
        </p:nvSpPr>
        <p:spPr>
          <a:xfrm>
            <a:off x="3264195" y="3226286"/>
            <a:ext cx="6411433" cy="2558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/>
              <a:t>空调异味检测</a:t>
            </a:r>
            <a:endParaRPr lang="en-US" altLang="zh-CN" sz="2800" b="1" dirty="0"/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/>
              <a:t>空调系统由于没有制冷剂导致不制冷</a:t>
            </a:r>
            <a:endParaRPr lang="en-US" altLang="zh-CN" sz="2800" b="1" dirty="0"/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/>
              <a:t>空调制冷不足故障诊断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462280" y="784671"/>
            <a:ext cx="11507298" cy="22520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6.</a:t>
            </a:r>
            <a:r>
              <a:rPr lang="zh-CN" altLang="en-US" dirty="0"/>
              <a:t>检查交车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（1）将污水盘从车底取出，将排水口排出的蒸发箱表面污垢污水，展示给客户观看，增强清洗蒸发箱实效的震撼力。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（2）起动车辆，打开空调开关，原有的异味消失，出风口吹来的清新清香的空气。</a:t>
            </a:r>
          </a:p>
        </p:txBody>
      </p:sp>
      <p:pic>
        <p:nvPicPr>
          <p:cNvPr id="90" name="图片 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22941" y="3204518"/>
            <a:ext cx="5185976" cy="3306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91845" y="920115"/>
            <a:ext cx="56591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歧管压力表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EDC7CFE-23FC-4262-A3BD-1158537D3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845" y="1784129"/>
            <a:ext cx="3097213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/>
              <a:t>       </a:t>
            </a:r>
            <a:r>
              <a:rPr lang="zh-CN" altLang="en-US" sz="2000" b="1" dirty="0"/>
              <a:t>歧管压力表是维修汽车空调系统必不可少的工具</a:t>
            </a:r>
            <a:r>
              <a:rPr lang="en-US" altLang="zh-CN" sz="2000" b="1" dirty="0"/>
              <a:t>.</a:t>
            </a:r>
            <a:r>
              <a:rPr lang="zh-CN" altLang="en-US" sz="2000" b="1" dirty="0"/>
              <a:t>在空调系统检查保养的</a:t>
            </a:r>
            <a:r>
              <a:rPr lang="zh-CN" altLang="en-US" sz="2000" b="1" dirty="0">
                <a:solidFill>
                  <a:schemeClr val="hlink"/>
                </a:solidFill>
              </a:rPr>
              <a:t>检查压力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chemeClr val="hlink"/>
                </a:solidFill>
              </a:rPr>
              <a:t>抽真空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chemeClr val="hlink"/>
                </a:solidFill>
              </a:rPr>
              <a:t>加注制冷剂、排放</a:t>
            </a:r>
            <a:r>
              <a:rPr lang="zh-CN" altLang="en-US" sz="2000" b="1" dirty="0"/>
              <a:t>过程中使用，有两个压力表，左侧蓝色表头是低压表，右侧红色表头是高压表。使用前务必将两侧阀门关死</a:t>
            </a:r>
            <a:r>
              <a:rPr lang="zh-CN" altLang="en-US" sz="2400" b="1" dirty="0"/>
              <a:t>。</a:t>
            </a:r>
          </a:p>
          <a:p>
            <a:r>
              <a:rPr lang="zh-CN" altLang="en-US" b="1" dirty="0"/>
              <a:t>      </a:t>
            </a:r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id="{C87ADF41-5681-4AAE-9BC9-1C4D00D47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941" y="1120676"/>
            <a:ext cx="6153410" cy="461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D6F-C79E-42EA-95C7-7EDA6DC6F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9D1328-58AA-4AA6-BE9C-CBFE48AA6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393" y="3222236"/>
            <a:ext cx="3911602" cy="293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36906B-AFE6-4A66-92BF-8058A0CB51F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"/>
          <a:stretch>
            <a:fillRect/>
          </a:stretch>
        </p:blipFill>
        <p:spPr bwMode="auto">
          <a:xfrm>
            <a:off x="6096000" y="3222236"/>
            <a:ext cx="3913200" cy="29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E8BF501-672C-49E3-B1BE-48292BD86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86" y="1371676"/>
            <a:ext cx="1119534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/>
              <a:t>    </a:t>
            </a:r>
            <a:r>
              <a:rPr lang="zh-CN" altLang="en-US" sz="2400" b="1" dirty="0"/>
              <a:t>歧管压力表在工作过程中两侧表的量程不同：</a:t>
            </a:r>
          </a:p>
          <a:p>
            <a:r>
              <a:rPr lang="zh-CN" altLang="en-US" sz="2400" b="1" dirty="0"/>
              <a:t>   低压表部分量程不得小于</a:t>
            </a:r>
            <a:r>
              <a:rPr lang="en-US" altLang="zh-CN" sz="2400" b="1" dirty="0"/>
              <a:t>0.42Mpa</a:t>
            </a:r>
            <a:r>
              <a:rPr lang="zh-CN" altLang="en-US" sz="2400" b="1" dirty="0"/>
              <a:t>，还可以检查真空度，量程为</a:t>
            </a:r>
            <a:r>
              <a:rPr lang="en-US" altLang="zh-CN" sz="2400" b="1" dirty="0"/>
              <a:t>0. 1Mpa</a:t>
            </a:r>
            <a:r>
              <a:rPr lang="zh-CN" altLang="en-US" sz="2400" b="1" dirty="0"/>
              <a:t>。</a:t>
            </a:r>
          </a:p>
          <a:p>
            <a:r>
              <a:rPr lang="zh-CN" altLang="en-US" sz="2400" b="1" dirty="0"/>
              <a:t>   高压表部分量程不得小于</a:t>
            </a:r>
            <a:r>
              <a:rPr lang="en-US" altLang="zh-CN" sz="2400" b="1" dirty="0"/>
              <a:t>2.1Mpa</a:t>
            </a:r>
            <a:r>
              <a:rPr lang="zh-CN" altLang="en-US" sz="2400" b="1" dirty="0"/>
              <a:t>。</a:t>
            </a:r>
          </a:p>
          <a:p>
            <a:r>
              <a:rPr lang="zh-CN" altLang="en-US" sz="2400" b="1" dirty="0"/>
              <a:t>   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285F57-0F03-4DAA-9F88-4B8D052EE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862176"/>
            <a:ext cx="352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/>
              <a:t>歧管压力表量程范围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AF271-2824-496E-8FB5-724970680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7525" y="6336454"/>
            <a:ext cx="2470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ea typeface="黑体" panose="02010609060101010101" pitchFamily="49" charset="-122"/>
              </a:rPr>
              <a:t>歧管压力表低压表头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B019EC-9CFC-43EA-A361-18CC71F20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3793" y="6328485"/>
            <a:ext cx="2470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ea typeface="黑体" panose="02010609060101010101" pitchFamily="49" charset="-122"/>
              </a:rPr>
              <a:t>歧管压力表高压表头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605FAC-A756-4278-9453-E5AF4A0DB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7" y="2613414"/>
            <a:ext cx="88776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000" b="1" dirty="0">
                <a:solidFill>
                  <a:schemeClr val="hlink"/>
                </a:solidFill>
              </a:rPr>
              <a:t>1 bar </a:t>
            </a:r>
            <a:r>
              <a:rPr lang="en-US" altLang="zh-CN" sz="2000" dirty="0">
                <a:solidFill>
                  <a:schemeClr val="hlink"/>
                </a:solidFill>
              </a:rPr>
              <a:t>= </a:t>
            </a:r>
            <a:r>
              <a:rPr lang="en-US" altLang="zh-CN" sz="2000" b="1" dirty="0">
                <a:solidFill>
                  <a:schemeClr val="hlink"/>
                </a:solidFill>
              </a:rPr>
              <a:t>0.1MPa = 14.5psi</a:t>
            </a:r>
            <a:r>
              <a:rPr lang="en-US" altLang="zh-CN" sz="2000" dirty="0">
                <a:solidFill>
                  <a:schemeClr val="hlink"/>
                </a:solidFill>
              </a:rPr>
              <a:t> =1</a:t>
            </a:r>
            <a:r>
              <a:rPr lang="zh-CN" altLang="en-US" sz="2000" dirty="0">
                <a:solidFill>
                  <a:schemeClr val="hlink"/>
                </a:solidFill>
                <a:ea typeface="黑体" panose="02010609060101010101" pitchFamily="49" charset="-122"/>
              </a:rPr>
              <a:t>个标准大气压</a:t>
            </a:r>
          </a:p>
        </p:txBody>
      </p:sp>
    </p:spTree>
    <p:extLst>
      <p:ext uri="{BB962C8B-B14F-4D97-AF65-F5344CB8AC3E}">
        <p14:creationId xmlns:p14="http://schemas.microsoft.com/office/powerpoint/2010/main" val="3003426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54ADB-5152-4B30-8677-6284ACC7C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017FDC4-A41D-481B-A42E-DD21D872E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3" y="1000125"/>
            <a:ext cx="8351837" cy="5762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高低压阀门在各位置的功能</a:t>
            </a:r>
          </a:p>
        </p:txBody>
      </p:sp>
      <p:graphicFrame>
        <p:nvGraphicFramePr>
          <p:cNvPr id="4" name="Group 83">
            <a:extLst>
              <a:ext uri="{FF2B5EF4-FFF2-40B4-BE49-F238E27FC236}">
                <a16:creationId xmlns:a16="http://schemas.microsoft.com/office/drawing/2014/main" id="{181F2820-EAE5-4526-A71C-0B90FF3891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4831930"/>
              </p:ext>
            </p:extLst>
          </p:nvPr>
        </p:nvGraphicFramePr>
        <p:xfrm>
          <a:off x="1531938" y="1989138"/>
          <a:ext cx="8785225" cy="4352925"/>
        </p:xfrm>
        <a:graphic>
          <a:graphicData uri="http://schemas.openxmlformats.org/drawingml/2006/table">
            <a:tbl>
              <a:tblPr/>
              <a:tblGrid>
                <a:gridCol w="4394200">
                  <a:extLst>
                    <a:ext uri="{9D8B030D-6E8A-4147-A177-3AD203B41FA5}">
                      <a16:colId xmlns:a16="http://schemas.microsoft.com/office/drawing/2014/main" val="821700926"/>
                    </a:ext>
                  </a:extLst>
                </a:gridCol>
                <a:gridCol w="4391025">
                  <a:extLst>
                    <a:ext uri="{9D8B030D-6E8A-4147-A177-3AD203B41FA5}">
                      <a16:colId xmlns:a16="http://schemas.microsoft.com/office/drawing/2014/main" val="2946768284"/>
                    </a:ext>
                  </a:extLst>
                </a:gridCol>
              </a:tblGrid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高低压阀门位置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功    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6272013"/>
                  </a:ext>
                </a:extLst>
              </a:tr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高低压阀门同时关闭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制冷系统故障诊断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635880"/>
                  </a:ext>
                </a:extLst>
              </a:tr>
              <a:tr h="873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低压阀门开，高压阀门关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制冷系统补充加注制冷剂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693145"/>
                  </a:ext>
                </a:extLst>
              </a:tr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低压阀门关，高压阀门开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制冷系统检漏或快速加注制冷剂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768670"/>
                  </a:ext>
                </a:extLst>
              </a:tr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高低压阀门同时打开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制冷系统抽真空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36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013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F1F05-58DF-4C12-B0B8-F310A67A5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52A2D5-D437-436F-92B0-6CF0B69F5EA0}"/>
              </a:ext>
            </a:extLst>
          </p:cNvPr>
          <p:cNvSpPr txBox="1"/>
          <p:nvPr/>
        </p:nvSpPr>
        <p:spPr>
          <a:xfrm>
            <a:off x="1997075" y="1092538"/>
            <a:ext cx="4873626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制冷系统泄露的检查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（1）外观检漏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（2）用检漏设备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（3）真空检查泄漏</a:t>
            </a:r>
          </a:p>
          <a:p>
            <a:pPr indent="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）压力检漏</a:t>
            </a:r>
          </a:p>
          <a:p>
            <a:pPr indent="0"/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7348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9D2E47-9DD0-4763-A58A-A02414E8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D4D3700-917B-4D05-AC92-F40ABADBC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12" y="793751"/>
            <a:ext cx="10401300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/>
              <a:t>对制冷剂泄漏的检查</a:t>
            </a:r>
            <a:r>
              <a:rPr lang="en-US" altLang="zh-CN" sz="2000" b="1" dirty="0"/>
              <a:t>-</a:t>
            </a:r>
            <a:r>
              <a:rPr lang="zh-CN" altLang="en-US" sz="2000" b="1" dirty="0"/>
              <a:t>电子检漏计</a:t>
            </a:r>
          </a:p>
          <a:p>
            <a:r>
              <a:rPr lang="zh-CN" altLang="en-US" sz="2000" b="1" dirty="0"/>
              <a:t>当管路有制冷剂泄漏时，电子检漏计警铃发出声响或者声响频率明显加快。</a:t>
            </a:r>
          </a:p>
          <a:p>
            <a:r>
              <a:rPr lang="zh-CN" altLang="en-US" b="1" dirty="0"/>
              <a:t>      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72D7BDC9-01D1-401F-82EF-E4DF1FE76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18" b="16005"/>
          <a:stretch>
            <a:fillRect/>
          </a:stretch>
        </p:blipFill>
        <p:spPr bwMode="auto">
          <a:xfrm>
            <a:off x="8055292" y="4394200"/>
            <a:ext cx="2867025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F9FC37C6-D9B8-45FC-852A-638CCF1E7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38" y="773113"/>
            <a:ext cx="42481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08091">
            <a:extLst>
              <a:ext uri="{FF2B5EF4-FFF2-40B4-BE49-F238E27FC236}">
                <a16:creationId xmlns:a16="http://schemas.microsoft.com/office/drawing/2014/main" id="{ABAD8D50-81FF-4717-A44E-659C4EB6F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2450" y="1959844"/>
            <a:ext cx="4165441" cy="3119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208092">
            <a:extLst>
              <a:ext uri="{FF2B5EF4-FFF2-40B4-BE49-F238E27FC236}">
                <a16:creationId xmlns:a16="http://schemas.microsoft.com/office/drawing/2014/main" id="{041A3A6B-F26A-448A-8A91-570A2C27E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9845" y="4069715"/>
            <a:ext cx="2228850" cy="2382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4660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B9BD60-9870-4447-8107-29B2C7E95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grpSp>
        <p:nvGrpSpPr>
          <p:cNvPr id="3" name="Group 30">
            <a:extLst>
              <a:ext uri="{FF2B5EF4-FFF2-40B4-BE49-F238E27FC236}">
                <a16:creationId xmlns:a16="http://schemas.microsoft.com/office/drawing/2014/main" id="{F2FEB2A8-D95A-4C2B-9606-47ED8B294AB1}"/>
              </a:ext>
            </a:extLst>
          </p:cNvPr>
          <p:cNvGrpSpPr>
            <a:grpSpLocks/>
          </p:cNvGrpSpPr>
          <p:nvPr/>
        </p:nvGrpSpPr>
        <p:grpSpPr bwMode="auto">
          <a:xfrm>
            <a:off x="4362450" y="1028700"/>
            <a:ext cx="7493000" cy="5333999"/>
            <a:chOff x="1912" y="1620"/>
            <a:chExt cx="8300" cy="6250"/>
          </a:xfrm>
        </p:grpSpPr>
        <p:pic>
          <p:nvPicPr>
            <p:cNvPr id="4" name="Picture 38">
              <a:extLst>
                <a:ext uri="{FF2B5EF4-FFF2-40B4-BE49-F238E27FC236}">
                  <a16:creationId xmlns:a16="http://schemas.microsoft.com/office/drawing/2014/main" id="{A44E3F11-6751-4405-9CB7-78B418A752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1620"/>
              <a:ext cx="8300" cy="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37">
              <a:extLst>
                <a:ext uri="{FF2B5EF4-FFF2-40B4-BE49-F238E27FC236}">
                  <a16:creationId xmlns:a16="http://schemas.microsoft.com/office/drawing/2014/main" id="{AC99B5D6-A3A1-4F69-9648-679E277B7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0" y="7245"/>
              <a:ext cx="914" cy="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接头</a:t>
              </a:r>
              <a:endParaRPr lang="zh-CN" altLang="en-US"/>
            </a:p>
          </p:txBody>
        </p:sp>
        <p:sp>
          <p:nvSpPr>
            <p:cNvPr id="6" name="Text Box 36">
              <a:extLst>
                <a:ext uri="{FF2B5EF4-FFF2-40B4-BE49-F238E27FC236}">
                  <a16:creationId xmlns:a16="http://schemas.microsoft.com/office/drawing/2014/main" id="{728A8982-05B9-4809-BA6A-6DAA2F591D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4" y="2310"/>
              <a:ext cx="1250" cy="7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泄压阀或易熔塞</a:t>
              </a:r>
              <a:endParaRPr lang="zh-CN" altLang="en-US"/>
            </a:p>
          </p:txBody>
        </p:sp>
        <p:sp>
          <p:nvSpPr>
            <p:cNvPr id="7" name="Text Box 35">
              <a:extLst>
                <a:ext uri="{FF2B5EF4-FFF2-40B4-BE49-F238E27FC236}">
                  <a16:creationId xmlns:a16="http://schemas.microsoft.com/office/drawing/2014/main" id="{A9FFE210-4C89-40A3-A3D1-2FF49B5EE8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2" y="5964"/>
              <a:ext cx="1202" cy="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前密封圈</a:t>
              </a:r>
              <a:endParaRPr lang="zh-CN" altLang="en-US"/>
            </a:p>
          </p:txBody>
        </p:sp>
        <p:sp>
          <p:nvSpPr>
            <p:cNvPr id="8" name="Text Box 34">
              <a:extLst>
                <a:ext uri="{FF2B5EF4-FFF2-40B4-BE49-F238E27FC236}">
                  <a16:creationId xmlns:a16="http://schemas.microsoft.com/office/drawing/2014/main" id="{60FC347E-9812-451F-9F80-2DCD62C5B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66" y="2607"/>
              <a:ext cx="888" cy="4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接头</a:t>
              </a:r>
              <a:endParaRPr lang="zh-CN" altLang="en-US"/>
            </a:p>
          </p:txBody>
        </p:sp>
        <p:sp>
          <p:nvSpPr>
            <p:cNvPr id="9" name="Text Box 33">
              <a:extLst>
                <a:ext uri="{FF2B5EF4-FFF2-40B4-BE49-F238E27FC236}">
                  <a16:creationId xmlns:a16="http://schemas.microsoft.com/office/drawing/2014/main" id="{B88F0CA6-F19B-43E1-8B06-4FF867609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4" y="7056"/>
              <a:ext cx="1002" cy="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离合器</a:t>
              </a:r>
              <a:endParaRPr lang="zh-CN" altLang="en-US"/>
            </a:p>
          </p:txBody>
        </p:sp>
        <p:sp>
          <p:nvSpPr>
            <p:cNvPr id="10" name="Text Box 32">
              <a:extLst>
                <a:ext uri="{FF2B5EF4-FFF2-40B4-BE49-F238E27FC236}">
                  <a16:creationId xmlns:a16="http://schemas.microsoft.com/office/drawing/2014/main" id="{2704B52A-92E6-433B-8405-702B1063D9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8" y="7440"/>
              <a:ext cx="476" cy="2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 Box 31">
              <a:extLst>
                <a:ext uri="{FF2B5EF4-FFF2-40B4-BE49-F238E27FC236}">
                  <a16:creationId xmlns:a16="http://schemas.microsoft.com/office/drawing/2014/main" id="{A53E311B-473A-4BAC-A7A5-351190D23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74" y="7146"/>
              <a:ext cx="1080" cy="4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泄压阀</a:t>
              </a:r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4A99188-CBEF-44AC-8E15-FF8DF8B7B85A}"/>
              </a:ext>
            </a:extLst>
          </p:cNvPr>
          <p:cNvSpPr txBox="1"/>
          <p:nvPr/>
        </p:nvSpPr>
        <p:spPr>
          <a:xfrm>
            <a:off x="514350" y="1365250"/>
            <a:ext cx="323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卤素灯检漏</a:t>
            </a:r>
          </a:p>
        </p:txBody>
      </p:sp>
    </p:spTree>
    <p:extLst>
      <p:ext uri="{BB962C8B-B14F-4D97-AF65-F5344CB8AC3E}">
        <p14:creationId xmlns:p14="http://schemas.microsoft.com/office/powerpoint/2010/main" val="4064436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A1BEB3-8B7C-4B6A-B48A-2B4E2B780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618370B-AB53-4D4E-86CA-30B873C37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50" y="1052514"/>
            <a:ext cx="5029202" cy="450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4DD86B97-A89A-48F5-B82A-6253CF943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0" y="5953125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黑体" panose="02010609060101010101" pitchFamily="49" charset="-122"/>
              </a:rPr>
              <a:t>肥皂水检测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615F392-9528-4134-8D93-72D43B3E2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85" y="981222"/>
            <a:ext cx="70881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b="1" dirty="0"/>
              <a:t>肥皂水检测法</a:t>
            </a:r>
          </a:p>
          <a:p>
            <a:r>
              <a:rPr lang="zh-CN" altLang="en-US" b="1" dirty="0"/>
              <a:t>       将肥皂水（较高浓度）涂抹可疑处</a:t>
            </a:r>
            <a:r>
              <a:rPr lang="en-US" altLang="zh-CN" b="1" dirty="0"/>
              <a:t>, </a:t>
            </a:r>
            <a:r>
              <a:rPr lang="zh-CN" altLang="en-US" b="1" dirty="0"/>
              <a:t>观察有气泡出现即为泄漏。 </a:t>
            </a:r>
          </a:p>
        </p:txBody>
      </p:sp>
    </p:spTree>
    <p:extLst>
      <p:ext uri="{BB962C8B-B14F-4D97-AF65-F5344CB8AC3E}">
        <p14:creationId xmlns:p14="http://schemas.microsoft.com/office/powerpoint/2010/main" val="1811062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E3959-D013-49B6-984F-9123A3914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39FB904-C704-4A75-8C26-D80B73569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992881"/>
            <a:ext cx="6115050" cy="48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FB4CAAB0-FB7B-49A2-9E71-D6BC61284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5150" y="6196013"/>
            <a:ext cx="2241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黑体" panose="02010609060101010101" pitchFamily="49" charset="-122"/>
              </a:rPr>
              <a:t>紫外线荧光系统检漏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BEFC73-84CF-462E-A317-CAF3CD0626A2}"/>
              </a:ext>
            </a:extLst>
          </p:cNvPr>
          <p:cNvSpPr txBox="1"/>
          <p:nvPr/>
        </p:nvSpPr>
        <p:spPr>
          <a:xfrm>
            <a:off x="514350" y="1365250"/>
            <a:ext cx="323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紫外线荧光系统检漏</a:t>
            </a:r>
          </a:p>
        </p:txBody>
      </p:sp>
    </p:spTree>
    <p:extLst>
      <p:ext uri="{BB962C8B-B14F-4D97-AF65-F5344CB8AC3E}">
        <p14:creationId xmlns:p14="http://schemas.microsoft.com/office/powerpoint/2010/main" val="196960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AC488-190A-4B77-90CF-88F3F9C8E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6CFAFA1-0701-45F5-8FBC-51085C91E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4" y="1052513"/>
            <a:ext cx="6169025" cy="502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FB9895FB-CAD5-4582-8AB6-6D9C40C8F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6225044"/>
            <a:ext cx="178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黑体" panose="02010609060101010101" pitchFamily="49" charset="-122"/>
              </a:rPr>
              <a:t>制冷剂染料检漏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FB0D7B-C319-4C7C-B67C-BAF0C6BA6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1335544"/>
            <a:ext cx="178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黑体" panose="02010609060101010101" pitchFamily="49" charset="-122"/>
              </a:rPr>
              <a:t>制冷剂染料检漏</a:t>
            </a:r>
          </a:p>
        </p:txBody>
      </p:sp>
    </p:spTree>
    <p:extLst>
      <p:ext uri="{BB962C8B-B14F-4D97-AF65-F5344CB8AC3E}">
        <p14:creationId xmlns:p14="http://schemas.microsoft.com/office/powerpoint/2010/main" val="3633582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24873" y="944244"/>
            <a:ext cx="864842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40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蒸发器清洗</a:t>
            </a:r>
            <a:r>
              <a:rPr lang="en-US" altLang="zh-CN" sz="2400" b="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400" b="0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东风本田汽车空调可视化蒸发器清洗设备</a:t>
            </a:r>
            <a:endParaRPr lang="zh-CN" altLang="en-US" sz="24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02" name="图片 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305" y="2195195"/>
            <a:ext cx="5046980" cy="2807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图片 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22670" y="2373630"/>
            <a:ext cx="2042160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8" descr="../Documents/WeChat%2525252520Files/wxid_p0cis2uv8st322/FileStorage/Administrator/Documents/WeChat%252525252525252520Files/wxid_ame74l1ervml21/FileStorage/Administrator/Documents/WeChat%252525252525252520Files/wxid_ame74l1ervml21/FileStorage/ADMINI~1/AppData/Local/Temp/ksohtml/wps79B6.tmp.jpg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599805" y="2355215"/>
            <a:ext cx="889000" cy="2818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4095" y="2395220"/>
            <a:ext cx="893445" cy="2760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C9E63297-5576-473D-BFE1-DD3C41AD6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085" y="116151"/>
            <a:ext cx="9189720" cy="604840"/>
          </a:xfrm>
        </p:spPr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2055" y="866775"/>
            <a:ext cx="4382135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78435" y="794538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7970"/>
            <a:r>
              <a:rPr lang="zh-CN" altLang="en-US" sz="2800" b="1" dirty="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自动充注机加注制冷剂</a:t>
            </a:r>
          </a:p>
        </p:txBody>
      </p:sp>
      <p:pic>
        <p:nvPicPr>
          <p:cNvPr id="85" name="图片 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5" b="1465"/>
          <a:stretch>
            <a:fillRect/>
          </a:stretch>
        </p:blipFill>
        <p:spPr>
          <a:xfrm>
            <a:off x="114935" y="2684827"/>
            <a:ext cx="8070215" cy="3904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A35ADD-4427-4563-BBAF-6B40EE69F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pic>
        <p:nvPicPr>
          <p:cNvPr id="3" name="Picture 20">
            <a:extLst>
              <a:ext uri="{FF2B5EF4-FFF2-40B4-BE49-F238E27FC236}">
                <a16:creationId xmlns:a16="http://schemas.microsoft.com/office/drawing/2014/main" id="{ED7231FB-CC00-443A-8794-0091ACEB7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162" y="1776412"/>
            <a:ext cx="7723188" cy="472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090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FE638-03CD-4C1B-AFC6-2E4F9D7CA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73B2ECDF-7417-4602-9DC8-C152A7277DC6}"/>
              </a:ext>
            </a:extLst>
          </p:cNvPr>
          <p:cNvSpPr>
            <a:spLocks noChangeArrowheads="1"/>
          </p:cNvSpPr>
          <p:nvPr/>
        </p:nvSpPr>
        <p:spPr bwMode="auto">
          <a:xfrm rot="21599324">
            <a:off x="6945139" y="6281738"/>
            <a:ext cx="609600" cy="2286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F66BF74F-793C-43C0-A09D-7F34D2695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2752" y="6137275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ahoma" panose="020B0604030504040204" pitchFamily="34" charset="0"/>
              </a:rPr>
              <a:t>充注气态制冷剂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EDF79C2-2C01-4CE5-A2CA-DA57A674E8BC}"/>
              </a:ext>
            </a:extLst>
          </p:cNvPr>
          <p:cNvGrpSpPr/>
          <p:nvPr/>
        </p:nvGrpSpPr>
        <p:grpSpPr>
          <a:xfrm>
            <a:off x="1940496" y="1499459"/>
            <a:ext cx="8099425" cy="4508500"/>
            <a:chOff x="1330325" y="1628775"/>
            <a:chExt cx="5921375" cy="3459163"/>
          </a:xfrm>
        </p:grpSpPr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A3AF27AB-5B60-469A-9756-AF1C9677B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0100" y="2116138"/>
              <a:ext cx="13271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>
                  <a:latin typeface="Tahoma" panose="020B0604030504040204" pitchFamily="34" charset="0"/>
                </a:rPr>
                <a:t>低压充注阀</a:t>
              </a:r>
            </a:p>
          </p:txBody>
        </p:sp>
        <p:sp>
          <p:nvSpPr>
            <p:cNvPr id="7" name="Text Box 3">
              <a:extLst>
                <a:ext uri="{FF2B5EF4-FFF2-40B4-BE49-F238E27FC236}">
                  <a16:creationId xmlns:a16="http://schemas.microsoft.com/office/drawing/2014/main" id="{B56E8F78-9A13-4288-9D4C-7B1CF261CD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9500" y="4021138"/>
              <a:ext cx="13716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高压充注阀</a:t>
              </a:r>
            </a:p>
          </p:txBody>
        </p:sp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5BD14061-76D3-47F9-9F99-DC32D7359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700" y="4478338"/>
              <a:ext cx="1676400" cy="609600"/>
            </a:xfrm>
            <a:prstGeom prst="rect">
              <a:avLst/>
            </a:prstGeom>
            <a:solidFill>
              <a:srgbClr val="E31A05"/>
            </a:solidFill>
            <a:ln w="9525">
              <a:solidFill>
                <a:srgbClr val="E31A0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冷凝器</a:t>
              </a:r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7FA1A477-D96E-4AB8-8A90-F062FBDC3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3438" y="2492375"/>
              <a:ext cx="1447800" cy="5334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蒸发器</a:t>
              </a:r>
            </a:p>
          </p:txBody>
        </p:sp>
        <p:cxnSp>
          <p:nvCxnSpPr>
            <p:cNvPr id="10" name="AutoShape 6">
              <a:extLst>
                <a:ext uri="{FF2B5EF4-FFF2-40B4-BE49-F238E27FC236}">
                  <a16:creationId xmlns:a16="http://schemas.microsoft.com/office/drawing/2014/main" id="{9406EACE-9AEA-4726-B8DB-D0E4309A142C}"/>
                </a:ext>
              </a:extLst>
            </p:cNvPr>
            <p:cNvCxnSpPr>
              <a:cxnSpLocks noChangeShapeType="1"/>
              <a:endCxn id="9" idx="1"/>
            </p:cNvCxnSpPr>
            <p:nvPr/>
          </p:nvCxnSpPr>
          <p:spPr bwMode="auto">
            <a:xfrm flipV="1">
              <a:off x="3995738" y="2759075"/>
              <a:ext cx="647700" cy="484188"/>
            </a:xfrm>
            <a:prstGeom prst="bentConnector3">
              <a:avLst>
                <a:gd name="adj1" fmla="val 34065"/>
              </a:avLst>
            </a:prstGeom>
            <a:noFill/>
            <a:ln w="762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7">
              <a:extLst>
                <a:ext uri="{FF2B5EF4-FFF2-40B4-BE49-F238E27FC236}">
                  <a16:creationId xmlns:a16="http://schemas.microsoft.com/office/drawing/2014/main" id="{38D67EA3-877C-4A97-A126-C7C9EE2DD11B}"/>
                </a:ext>
              </a:extLst>
            </p:cNvPr>
            <p:cNvCxnSpPr>
              <a:cxnSpLocks noChangeShapeType="1"/>
              <a:stCxn id="37" idx="3"/>
              <a:endCxn id="8" idx="1"/>
            </p:cNvCxnSpPr>
            <p:nvPr/>
          </p:nvCxnSpPr>
          <p:spPr bwMode="auto">
            <a:xfrm>
              <a:off x="4051300" y="3373438"/>
              <a:ext cx="533400" cy="1409700"/>
            </a:xfrm>
            <a:prstGeom prst="bentConnector3">
              <a:avLst>
                <a:gd name="adj1" fmla="val 25000"/>
              </a:avLst>
            </a:prstGeom>
            <a:noFill/>
            <a:ln w="76200">
              <a:solidFill>
                <a:srgbClr val="E31A05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AutoShape 8">
              <a:extLst>
                <a:ext uri="{FF2B5EF4-FFF2-40B4-BE49-F238E27FC236}">
                  <a16:creationId xmlns:a16="http://schemas.microsoft.com/office/drawing/2014/main" id="{1AE6F7B5-EDBE-4906-B698-59815B27A85D}"/>
                </a:ext>
              </a:extLst>
            </p:cNvPr>
            <p:cNvCxnSpPr>
              <a:cxnSpLocks noChangeShapeType="1"/>
              <a:endCxn id="30" idx="2"/>
            </p:cNvCxnSpPr>
            <p:nvPr/>
          </p:nvCxnSpPr>
          <p:spPr bwMode="auto">
            <a:xfrm>
              <a:off x="6261100" y="4857750"/>
              <a:ext cx="685800" cy="1588"/>
            </a:xfrm>
            <a:prstGeom prst="bentConnector4">
              <a:avLst>
                <a:gd name="adj1" fmla="val 19444"/>
                <a:gd name="adj2" fmla="val 14400000"/>
              </a:avLst>
            </a:prstGeom>
            <a:noFill/>
            <a:ln w="76200">
              <a:solidFill>
                <a:srgbClr val="E31A05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9">
              <a:extLst>
                <a:ext uri="{FF2B5EF4-FFF2-40B4-BE49-F238E27FC236}">
                  <a16:creationId xmlns:a16="http://schemas.microsoft.com/office/drawing/2014/main" id="{FBAECFE0-5FB1-404F-AF7E-79DA0FB8192F}"/>
                </a:ext>
              </a:extLst>
            </p:cNvPr>
            <p:cNvCxnSpPr>
              <a:cxnSpLocks noChangeShapeType="1"/>
              <a:stCxn id="27" idx="3"/>
              <a:endCxn id="9" idx="3"/>
            </p:cNvCxnSpPr>
            <p:nvPr/>
          </p:nvCxnSpPr>
          <p:spPr bwMode="auto">
            <a:xfrm rot="5400000" flipH="1">
              <a:off x="6438900" y="2411413"/>
              <a:ext cx="119063" cy="814387"/>
            </a:xfrm>
            <a:prstGeom prst="bentConnector2">
              <a:avLst/>
            </a:prstGeom>
            <a:noFill/>
            <a:ln w="762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AutoShape 10">
              <a:extLst>
                <a:ext uri="{FF2B5EF4-FFF2-40B4-BE49-F238E27FC236}">
                  <a16:creationId xmlns:a16="http://schemas.microsoft.com/office/drawing/2014/main" id="{0CFD2C52-FC9A-49FF-AD50-DFC560EEC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0200" y="2276475"/>
              <a:ext cx="228600" cy="457200"/>
            </a:xfrm>
            <a:prstGeom prst="down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78F3F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>
              <a:extLst>
                <a:ext uri="{FF2B5EF4-FFF2-40B4-BE49-F238E27FC236}">
                  <a16:creationId xmlns:a16="http://schemas.microsoft.com/office/drawing/2014/main" id="{A457CB0B-15A8-428B-A3A9-75B4F0B4DF8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593641">
              <a:off x="3594100" y="3792538"/>
              <a:ext cx="533400" cy="228600"/>
            </a:xfrm>
            <a:prstGeom prst="rightArrowCallout">
              <a:avLst>
                <a:gd name="adj1" fmla="val 25000"/>
                <a:gd name="adj2" fmla="val 25000"/>
                <a:gd name="adj3" fmla="val 38889"/>
                <a:gd name="adj4" fmla="val 66667"/>
              </a:avLst>
            </a:prstGeom>
            <a:solidFill>
              <a:srgbClr val="F18E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2">
              <a:extLst>
                <a:ext uri="{FF2B5EF4-FFF2-40B4-BE49-F238E27FC236}">
                  <a16:creationId xmlns:a16="http://schemas.microsoft.com/office/drawing/2014/main" id="{AABB0040-DE98-4AF7-A7CA-1CC7128F76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9300" y="2344738"/>
              <a:ext cx="6858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Line 13">
              <a:extLst>
                <a:ext uri="{FF2B5EF4-FFF2-40B4-BE49-F238E27FC236}">
                  <a16:creationId xmlns:a16="http://schemas.microsoft.com/office/drawing/2014/main" id="{C172253B-26E1-4B07-BF31-C1439B3A32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79900" y="3944938"/>
              <a:ext cx="7620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" name="AutoShape 16">
              <a:extLst>
                <a:ext uri="{FF2B5EF4-FFF2-40B4-BE49-F238E27FC236}">
                  <a16:creationId xmlns:a16="http://schemas.microsoft.com/office/drawing/2014/main" id="{CAEE9D44-4617-4A5C-B0DE-F85FB2295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2852738"/>
              <a:ext cx="533400" cy="838200"/>
            </a:xfrm>
            <a:prstGeom prst="can">
              <a:avLst>
                <a:gd name="adj" fmla="val 39286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17">
              <a:extLst>
                <a:ext uri="{FF2B5EF4-FFF2-40B4-BE49-F238E27FC236}">
                  <a16:creationId xmlns:a16="http://schemas.microsoft.com/office/drawing/2014/main" id="{EFC7B436-3B46-4A38-8F92-58B53CA25A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387142">
              <a:off x="3949700" y="1819275"/>
              <a:ext cx="609600" cy="22860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20" name="AutoShape 18">
              <a:extLst>
                <a:ext uri="{FF2B5EF4-FFF2-40B4-BE49-F238E27FC236}">
                  <a16:creationId xmlns:a16="http://schemas.microsoft.com/office/drawing/2014/main" id="{0886A280-52D2-43CC-AC83-B97F345C121C}"/>
                </a:ext>
              </a:extLst>
            </p:cNvPr>
            <p:cNvCxnSpPr>
              <a:cxnSpLocks noChangeShapeType="1"/>
              <a:stCxn id="18" idx="1"/>
              <a:endCxn id="19" idx="1"/>
            </p:cNvCxnSpPr>
            <p:nvPr/>
          </p:nvCxnSpPr>
          <p:spPr bwMode="auto">
            <a:xfrm rot="16200000">
              <a:off x="2565400" y="1165225"/>
              <a:ext cx="1223963" cy="2151063"/>
            </a:xfrm>
            <a:prstGeom prst="bentConnector3">
              <a:avLst>
                <a:gd name="adj1" fmla="val 118806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Text Box 20">
              <a:extLst>
                <a:ext uri="{FF2B5EF4-FFF2-40B4-BE49-F238E27FC236}">
                  <a16:creationId xmlns:a16="http://schemas.microsoft.com/office/drawing/2014/main" id="{1F411D9F-51F8-48C5-A7CF-37EBA4B43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0500" y="3259138"/>
              <a:ext cx="9906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E31A05"/>
                  </a:solidFill>
                  <a:latin typeface="Tahoma" panose="020B0604030504040204" pitchFamily="34" charset="0"/>
                </a:rPr>
                <a:t>运行</a:t>
              </a:r>
            </a:p>
          </p:txBody>
        </p:sp>
        <p:sp>
          <p:nvSpPr>
            <p:cNvPr id="22" name="Line 21">
              <a:extLst>
                <a:ext uri="{FF2B5EF4-FFF2-40B4-BE49-F238E27FC236}">
                  <a16:creationId xmlns:a16="http://schemas.microsoft.com/office/drawing/2014/main" id="{A3FB17C2-1145-4999-86E1-D3850E2F54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356100" y="3411538"/>
              <a:ext cx="990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3" name="Text Box 22">
              <a:extLst>
                <a:ext uri="{FF2B5EF4-FFF2-40B4-BE49-F238E27FC236}">
                  <a16:creationId xmlns:a16="http://schemas.microsoft.com/office/drawing/2014/main" id="{EB476B75-7EF3-4AF1-9EDB-EC2C7A5E4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4900" y="4249738"/>
              <a:ext cx="9906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ahoma" panose="020B0604030504040204" pitchFamily="34" charset="0"/>
                </a:rPr>
                <a:t>OFF</a:t>
              </a:r>
            </a:p>
          </p:txBody>
        </p:sp>
        <p:sp>
          <p:nvSpPr>
            <p:cNvPr id="24" name="Line 23">
              <a:extLst>
                <a:ext uri="{FF2B5EF4-FFF2-40B4-BE49-F238E27FC236}">
                  <a16:creationId xmlns:a16="http://schemas.microsoft.com/office/drawing/2014/main" id="{C24FA643-9F77-4D83-8A19-04AFDB0291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36900" y="4021138"/>
              <a:ext cx="3048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" name="Text Box 24">
              <a:extLst>
                <a:ext uri="{FF2B5EF4-FFF2-40B4-BE49-F238E27FC236}">
                  <a16:creationId xmlns:a16="http://schemas.microsoft.com/office/drawing/2014/main" id="{7CBA7F55-FBEB-4302-A05C-8EC41F9D58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325" y="2636838"/>
              <a:ext cx="458788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制冷剂罐</a:t>
              </a:r>
            </a:p>
          </p:txBody>
        </p:sp>
        <p:sp>
          <p:nvSpPr>
            <p:cNvPr id="26" name="AutoShape 25">
              <a:extLst>
                <a:ext uri="{FF2B5EF4-FFF2-40B4-BE49-F238E27FC236}">
                  <a16:creationId xmlns:a16="http://schemas.microsoft.com/office/drawing/2014/main" id="{AADDC6F8-1EE0-45BF-BC4C-7CF9CD518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300" y="3182938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FB6C5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AutoShape 26">
              <a:extLst>
                <a:ext uri="{FF2B5EF4-FFF2-40B4-BE49-F238E27FC236}">
                  <a16:creationId xmlns:a16="http://schemas.microsoft.com/office/drawing/2014/main" id="{B53F9942-9F36-4997-B2E2-E462BF654F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722602">
              <a:off x="6718300" y="2878138"/>
              <a:ext cx="379413" cy="301625"/>
            </a:xfrm>
            <a:prstGeom prst="triangle">
              <a:avLst>
                <a:gd name="adj" fmla="val 50000"/>
              </a:avLst>
            </a:prstGeom>
            <a:solidFill>
              <a:srgbClr val="FB6C5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>
              <a:extLst>
                <a:ext uri="{FF2B5EF4-FFF2-40B4-BE49-F238E27FC236}">
                  <a16:creationId xmlns:a16="http://schemas.microsoft.com/office/drawing/2014/main" id="{E9293F3F-2A19-4CC7-99D0-B1F54C51C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51700" y="3030538"/>
              <a:ext cx="0" cy="30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9" name="Text Box 28">
              <a:extLst>
                <a:ext uri="{FF2B5EF4-FFF2-40B4-BE49-F238E27FC236}">
                  <a16:creationId xmlns:a16="http://schemas.microsoft.com/office/drawing/2014/main" id="{EECFF8E1-5118-4B56-83BF-A6B11CF7AC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300" y="3335338"/>
              <a:ext cx="458788" cy="83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膨胀阀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908EF6-2FB2-4077-803C-9174601E0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4500" y="3944938"/>
              <a:ext cx="304800" cy="914400"/>
            </a:xfrm>
            <a:prstGeom prst="rect">
              <a:avLst/>
            </a:prstGeom>
            <a:solidFill>
              <a:srgbClr val="E31A0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 algn="ctr"/>
              <a:r>
                <a:rPr kumimoji="1" lang="zh-CN" altLang="en-US">
                  <a:latin typeface="Tahoma" panose="020B0604030504040204" pitchFamily="34" charset="0"/>
                </a:rPr>
                <a:t>储液罐</a:t>
              </a:r>
            </a:p>
          </p:txBody>
        </p:sp>
        <p:sp>
          <p:nvSpPr>
            <p:cNvPr id="31" name="Line 30">
              <a:extLst>
                <a:ext uri="{FF2B5EF4-FFF2-40B4-BE49-F238E27FC236}">
                  <a16:creationId xmlns:a16="http://schemas.microsoft.com/office/drawing/2014/main" id="{AFF11838-D387-4927-957D-FBAF6C59D1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900" y="3487738"/>
              <a:ext cx="0" cy="457200"/>
            </a:xfrm>
            <a:prstGeom prst="line">
              <a:avLst/>
            </a:prstGeom>
            <a:noFill/>
            <a:ln w="76200">
              <a:solidFill>
                <a:srgbClr val="E31A05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2" name="Line 31">
              <a:extLst>
                <a:ext uri="{FF2B5EF4-FFF2-40B4-BE49-F238E27FC236}">
                  <a16:creationId xmlns:a16="http://schemas.microsoft.com/office/drawing/2014/main" id="{5D742CFA-10FA-4C72-BDEC-B608985BC5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900" y="3182938"/>
              <a:ext cx="3048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D03BF3A-C9B3-4506-B35E-9EECD3A85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0" y="2573338"/>
              <a:ext cx="76200" cy="152400"/>
            </a:xfrm>
            <a:prstGeom prst="rect">
              <a:avLst/>
            </a:prstGeom>
            <a:solidFill>
              <a:srgbClr val="02030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34" name="AutoShape 33">
              <a:extLst>
                <a:ext uri="{FF2B5EF4-FFF2-40B4-BE49-F238E27FC236}">
                  <a16:creationId xmlns:a16="http://schemas.microsoft.com/office/drawing/2014/main" id="{C7B1CED0-8E92-4D7F-9DB5-F9F94A54A29A}"/>
                </a:ext>
              </a:extLst>
            </p:cNvPr>
            <p:cNvCxnSpPr>
              <a:cxnSpLocks noChangeShapeType="1"/>
              <a:stCxn id="32" idx="1"/>
              <a:endCxn id="33" idx="0"/>
            </p:cNvCxnSpPr>
            <p:nvPr/>
          </p:nvCxnSpPr>
          <p:spPr bwMode="auto">
            <a:xfrm rot="16200000" flipV="1">
              <a:off x="5656262" y="1616076"/>
              <a:ext cx="638175" cy="2552700"/>
            </a:xfrm>
            <a:prstGeom prst="bentConnector5">
              <a:avLst>
                <a:gd name="adj1" fmla="val 4722"/>
                <a:gd name="adj2" fmla="val -5227"/>
                <a:gd name="adj3" fmla="val 18357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35EF520-3D2D-4C7C-A27C-97B4DA613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0" y="2954338"/>
              <a:ext cx="990600" cy="685800"/>
            </a:xfrm>
            <a:prstGeom prst="rect">
              <a:avLst/>
            </a:prstGeom>
            <a:solidFill>
              <a:srgbClr val="E31A0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压缩机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8711B96-8130-4C75-AB15-5491D092A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100" y="3182938"/>
              <a:ext cx="76200" cy="76200"/>
            </a:xfrm>
            <a:prstGeom prst="rect">
              <a:avLst/>
            </a:prstGeom>
            <a:solidFill>
              <a:srgbClr val="95A3E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DFEF4C-23C3-4B71-949D-B02E51EBA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100" y="3335338"/>
              <a:ext cx="76200" cy="76200"/>
            </a:xfrm>
            <a:prstGeom prst="rect">
              <a:avLst/>
            </a:prstGeom>
            <a:solidFill>
              <a:srgbClr val="E31A0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B8D38DC-2282-4BFE-B87A-48DCC913F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5900" y="2801938"/>
              <a:ext cx="228600" cy="990600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68A44BF-52A7-499F-AF78-F0B5A2AE63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758825"/>
            <a:ext cx="202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</a:rPr>
              <a:t>从低压侧加注</a:t>
            </a:r>
          </a:p>
        </p:txBody>
      </p:sp>
    </p:spTree>
    <p:extLst>
      <p:ext uri="{BB962C8B-B14F-4D97-AF65-F5344CB8AC3E}">
        <p14:creationId xmlns:p14="http://schemas.microsoft.com/office/powerpoint/2010/main" val="2905172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4BD7F9-B1CD-4837-BF79-7A7D5FCB3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3" name="AutoShape 17">
            <a:extLst>
              <a:ext uri="{FF2B5EF4-FFF2-40B4-BE49-F238E27FC236}">
                <a16:creationId xmlns:a16="http://schemas.microsoft.com/office/drawing/2014/main" id="{E1B92E36-D2CC-4A74-AC3C-26BC353F31C3}"/>
              </a:ext>
            </a:extLst>
          </p:cNvPr>
          <p:cNvSpPr>
            <a:spLocks noChangeArrowheads="1"/>
          </p:cNvSpPr>
          <p:nvPr/>
        </p:nvSpPr>
        <p:spPr bwMode="auto">
          <a:xfrm rot="47038">
            <a:off x="7050088" y="6053138"/>
            <a:ext cx="609600" cy="2286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18">
            <a:extLst>
              <a:ext uri="{FF2B5EF4-FFF2-40B4-BE49-F238E27FC236}">
                <a16:creationId xmlns:a16="http://schemas.microsoft.com/office/drawing/2014/main" id="{A60154CC-4769-49D5-AB4B-5D2074850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6263" y="5980113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ahoma" panose="020B0604030504040204" pitchFamily="34" charset="0"/>
              </a:rPr>
              <a:t>充注液态制冷剂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E4E699B-C988-4AF3-8FD6-F830ED33281D}"/>
              </a:ext>
            </a:extLst>
          </p:cNvPr>
          <p:cNvGrpSpPr/>
          <p:nvPr/>
        </p:nvGrpSpPr>
        <p:grpSpPr>
          <a:xfrm>
            <a:off x="1871980" y="1730374"/>
            <a:ext cx="7616825" cy="3959225"/>
            <a:chOff x="1222375" y="1628775"/>
            <a:chExt cx="5792788" cy="2971800"/>
          </a:xfrm>
        </p:grpSpPr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FBD6CA78-BC33-482A-BE6C-F240E30DC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8175" y="1628775"/>
              <a:ext cx="1327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>
                  <a:latin typeface="Tahoma" panose="020B0604030504040204" pitchFamily="34" charset="0"/>
                </a:rPr>
                <a:t>低压充注阀</a:t>
              </a:r>
            </a:p>
          </p:txBody>
        </p:sp>
        <p:sp>
          <p:nvSpPr>
            <p:cNvPr id="7" name="Text Box 3">
              <a:extLst>
                <a:ext uri="{FF2B5EF4-FFF2-40B4-BE49-F238E27FC236}">
                  <a16:creationId xmlns:a16="http://schemas.microsoft.com/office/drawing/2014/main" id="{919A9184-26DE-48CA-B97E-73674745C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7613" y="4025900"/>
              <a:ext cx="13716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高压充注阀</a:t>
              </a:r>
            </a:p>
          </p:txBody>
        </p:sp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73C9632A-4158-467C-9A05-1809560B1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2775" y="3990975"/>
              <a:ext cx="1676400" cy="6096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冷凝器</a:t>
              </a:r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50AA90A5-8C5E-45AE-9D67-6A4743731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5175" y="2009775"/>
              <a:ext cx="1447800" cy="5334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蒸发器</a:t>
              </a:r>
            </a:p>
          </p:txBody>
        </p:sp>
        <p:cxnSp>
          <p:nvCxnSpPr>
            <p:cNvPr id="10" name="AutoShape 6">
              <a:extLst>
                <a:ext uri="{FF2B5EF4-FFF2-40B4-BE49-F238E27FC236}">
                  <a16:creationId xmlns:a16="http://schemas.microsoft.com/office/drawing/2014/main" id="{A5373BE4-F933-4F5F-8826-79A9FC4E0D2A}"/>
                </a:ext>
              </a:extLst>
            </p:cNvPr>
            <p:cNvCxnSpPr>
              <a:cxnSpLocks noChangeShapeType="1"/>
              <a:stCxn id="32" idx="3"/>
              <a:endCxn id="9" idx="1"/>
            </p:cNvCxnSpPr>
            <p:nvPr/>
          </p:nvCxnSpPr>
          <p:spPr bwMode="auto">
            <a:xfrm flipV="1">
              <a:off x="3889375" y="2276475"/>
              <a:ext cx="685800" cy="457200"/>
            </a:xfrm>
            <a:prstGeom prst="bentConnector3">
              <a:avLst>
                <a:gd name="adj1" fmla="val 8097"/>
              </a:avLst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7">
              <a:extLst>
                <a:ext uri="{FF2B5EF4-FFF2-40B4-BE49-F238E27FC236}">
                  <a16:creationId xmlns:a16="http://schemas.microsoft.com/office/drawing/2014/main" id="{B3B75325-99A4-49FD-8CD8-4A25772E926D}"/>
                </a:ext>
              </a:extLst>
            </p:cNvPr>
            <p:cNvCxnSpPr>
              <a:cxnSpLocks noChangeShapeType="1"/>
              <a:stCxn id="33" idx="3"/>
              <a:endCxn id="8" idx="1"/>
            </p:cNvCxnSpPr>
            <p:nvPr/>
          </p:nvCxnSpPr>
          <p:spPr bwMode="auto">
            <a:xfrm>
              <a:off x="3889375" y="2886075"/>
              <a:ext cx="533400" cy="1409700"/>
            </a:xfrm>
            <a:prstGeom prst="bentConnector3">
              <a:avLst>
                <a:gd name="adj1" fmla="val 25000"/>
              </a:avLst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AutoShape 8">
              <a:extLst>
                <a:ext uri="{FF2B5EF4-FFF2-40B4-BE49-F238E27FC236}">
                  <a16:creationId xmlns:a16="http://schemas.microsoft.com/office/drawing/2014/main" id="{3154B854-C337-4CCD-AA3C-33BB336E35EB}"/>
                </a:ext>
              </a:extLst>
            </p:cNvPr>
            <p:cNvCxnSpPr>
              <a:cxnSpLocks noChangeShapeType="1"/>
              <a:stCxn id="8" idx="3"/>
              <a:endCxn id="27" idx="2"/>
            </p:cNvCxnSpPr>
            <p:nvPr/>
          </p:nvCxnSpPr>
          <p:spPr bwMode="auto">
            <a:xfrm>
              <a:off x="6099175" y="4295775"/>
              <a:ext cx="685800" cy="1588"/>
            </a:xfrm>
            <a:prstGeom prst="bentConnector4">
              <a:avLst>
                <a:gd name="adj1" fmla="val 38889"/>
                <a:gd name="adj2" fmla="val 14400000"/>
              </a:avLst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9">
              <a:extLst>
                <a:ext uri="{FF2B5EF4-FFF2-40B4-BE49-F238E27FC236}">
                  <a16:creationId xmlns:a16="http://schemas.microsoft.com/office/drawing/2014/main" id="{493D5886-5CBB-4AA2-B821-7F95BBD92781}"/>
                </a:ext>
              </a:extLst>
            </p:cNvPr>
            <p:cNvCxnSpPr>
              <a:cxnSpLocks noChangeShapeType="1"/>
              <a:stCxn id="23" idx="3"/>
              <a:endCxn id="9" idx="3"/>
            </p:cNvCxnSpPr>
            <p:nvPr/>
          </p:nvCxnSpPr>
          <p:spPr bwMode="auto">
            <a:xfrm rot="5400000" flipH="1">
              <a:off x="6290469" y="2008981"/>
              <a:ext cx="190500" cy="725488"/>
            </a:xfrm>
            <a:prstGeom prst="bentConnector2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AutoShape 10">
              <a:extLst>
                <a:ext uri="{FF2B5EF4-FFF2-40B4-BE49-F238E27FC236}">
                  <a16:creationId xmlns:a16="http://schemas.microsoft.com/office/drawing/2014/main" id="{EDC1467F-F92D-43BA-B4C3-32EC7D254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575" y="1781175"/>
              <a:ext cx="228600" cy="457200"/>
            </a:xfrm>
            <a:prstGeom prst="down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78F3F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>
              <a:extLst>
                <a:ext uri="{FF2B5EF4-FFF2-40B4-BE49-F238E27FC236}">
                  <a16:creationId xmlns:a16="http://schemas.microsoft.com/office/drawing/2014/main" id="{4C29CE91-56D2-4199-A6DF-97E09100AA4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588574">
              <a:off x="3432175" y="3381375"/>
              <a:ext cx="533400" cy="228600"/>
            </a:xfrm>
            <a:prstGeom prst="rightArrowCallout">
              <a:avLst>
                <a:gd name="adj1" fmla="val 25000"/>
                <a:gd name="adj2" fmla="val 25000"/>
                <a:gd name="adj3" fmla="val 38889"/>
                <a:gd name="adj4" fmla="val 66667"/>
              </a:avLst>
            </a:prstGeom>
            <a:solidFill>
              <a:srgbClr val="F18E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2">
              <a:extLst>
                <a:ext uri="{FF2B5EF4-FFF2-40B4-BE49-F238E27FC236}">
                  <a16:creationId xmlns:a16="http://schemas.microsoft.com/office/drawing/2014/main" id="{EF149C7F-0BF6-4689-95F6-B372C82CD1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7375" y="1857375"/>
              <a:ext cx="6858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56525258-3135-40B8-B593-4EB1F08132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22650" y="3457575"/>
              <a:ext cx="390525" cy="568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" name="AutoShape 16">
              <a:extLst>
                <a:ext uri="{FF2B5EF4-FFF2-40B4-BE49-F238E27FC236}">
                  <a16:creationId xmlns:a16="http://schemas.microsoft.com/office/drawing/2014/main" id="{5FF177EC-6DD9-42F9-980B-B6C68ABE5C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1284">
              <a:off x="2822575" y="3381375"/>
              <a:ext cx="609600" cy="22860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22">
              <a:extLst>
                <a:ext uri="{FF2B5EF4-FFF2-40B4-BE49-F238E27FC236}">
                  <a16:creationId xmlns:a16="http://schemas.microsoft.com/office/drawing/2014/main" id="{9A591831-3099-46F3-A97F-DADD55663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9575" y="2314575"/>
              <a:ext cx="533400" cy="838200"/>
            </a:xfrm>
            <a:prstGeom prst="can">
              <a:avLst>
                <a:gd name="adj" fmla="val 39286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20" name="AutoShape 23">
              <a:extLst>
                <a:ext uri="{FF2B5EF4-FFF2-40B4-BE49-F238E27FC236}">
                  <a16:creationId xmlns:a16="http://schemas.microsoft.com/office/drawing/2014/main" id="{CC4D5584-AD37-42C8-9116-45A05D92751B}"/>
                </a:ext>
              </a:extLst>
            </p:cNvPr>
            <p:cNvCxnSpPr>
              <a:cxnSpLocks noChangeShapeType="1"/>
              <a:stCxn id="19" idx="3"/>
              <a:endCxn id="18" idx="1"/>
            </p:cNvCxnSpPr>
            <p:nvPr/>
          </p:nvCxnSpPr>
          <p:spPr bwMode="auto">
            <a:xfrm rot="16200000" flipH="1">
              <a:off x="2214562" y="2884488"/>
              <a:ext cx="339725" cy="876300"/>
            </a:xfrm>
            <a:prstGeom prst="bentConnector2">
              <a:avLst/>
            </a:prstGeom>
            <a:noFill/>
            <a:ln w="38100">
              <a:solidFill>
                <a:srgbClr val="E31A05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Text Box 26">
              <a:extLst>
                <a:ext uri="{FF2B5EF4-FFF2-40B4-BE49-F238E27FC236}">
                  <a16:creationId xmlns:a16="http://schemas.microsoft.com/office/drawing/2014/main" id="{B7EAF5B1-AE2B-41E8-BF85-DC8A9140E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6775" y="2238375"/>
              <a:ext cx="458788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制冷剂罐</a:t>
              </a:r>
            </a:p>
          </p:txBody>
        </p:sp>
        <p:sp>
          <p:nvSpPr>
            <p:cNvPr id="22" name="AutoShape 27">
              <a:extLst>
                <a:ext uri="{FF2B5EF4-FFF2-40B4-BE49-F238E27FC236}">
                  <a16:creationId xmlns:a16="http://schemas.microsoft.com/office/drawing/2014/main" id="{78B46C93-4B4A-4CF6-BF78-EA0BB96F7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75" y="2771775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utoShape 28">
              <a:extLst>
                <a:ext uri="{FF2B5EF4-FFF2-40B4-BE49-F238E27FC236}">
                  <a16:creationId xmlns:a16="http://schemas.microsoft.com/office/drawing/2014/main" id="{C7F99C74-CD3D-45E1-B223-0EF64B3798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53059">
              <a:off x="6556375" y="2466975"/>
              <a:ext cx="381000" cy="301625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9">
              <a:extLst>
                <a:ext uri="{FF2B5EF4-FFF2-40B4-BE49-F238E27FC236}">
                  <a16:creationId xmlns:a16="http://schemas.microsoft.com/office/drawing/2014/main" id="{21B06E08-EEB1-43C3-9AEE-0469A8C062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3575" y="2619375"/>
              <a:ext cx="1588" cy="30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" name="Line 30">
              <a:extLst>
                <a:ext uri="{FF2B5EF4-FFF2-40B4-BE49-F238E27FC236}">
                  <a16:creationId xmlns:a16="http://schemas.microsoft.com/office/drawing/2014/main" id="{CCA6E6F1-30B6-4217-8B04-6B27F6AD9A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4975" y="2771775"/>
              <a:ext cx="2286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" name="Text Box 31">
              <a:extLst>
                <a:ext uri="{FF2B5EF4-FFF2-40B4-BE49-F238E27FC236}">
                  <a16:creationId xmlns:a16="http://schemas.microsoft.com/office/drawing/2014/main" id="{9BF7E599-4874-4567-B55B-888BAC8192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5375" y="2390775"/>
              <a:ext cx="458788" cy="83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ahoma" panose="020B0604030504040204" pitchFamily="34" charset="0"/>
                </a:rPr>
                <a:t>膨胀阀</a:t>
              </a:r>
            </a:p>
          </p:txBody>
        </p:sp>
        <p:sp>
          <p:nvSpPr>
            <p:cNvPr id="27" name="Rectangle 32">
              <a:extLst>
                <a:ext uri="{FF2B5EF4-FFF2-40B4-BE49-F238E27FC236}">
                  <a16:creationId xmlns:a16="http://schemas.microsoft.com/office/drawing/2014/main" id="{059F3E87-6DF1-4FFB-B092-A5CF1D1BB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2575" y="3381375"/>
              <a:ext cx="304800" cy="9144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 algn="ctr"/>
              <a:r>
                <a:rPr kumimoji="1" lang="zh-CN" altLang="en-US" dirty="0">
                  <a:latin typeface="Tahoma" panose="020B0604030504040204" pitchFamily="34" charset="0"/>
                </a:rPr>
                <a:t>储液罐</a:t>
              </a:r>
            </a:p>
          </p:txBody>
        </p:sp>
        <p:sp>
          <p:nvSpPr>
            <p:cNvPr id="28" name="Line 33">
              <a:extLst>
                <a:ext uri="{FF2B5EF4-FFF2-40B4-BE49-F238E27FC236}">
                  <a16:creationId xmlns:a16="http://schemas.microsoft.com/office/drawing/2014/main" id="{9B3D8F30-B0A6-4F18-BD9F-FE1FF1CAEA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4975" y="3076575"/>
              <a:ext cx="1588" cy="30480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9" name="Rectangle 34">
              <a:extLst>
                <a:ext uri="{FF2B5EF4-FFF2-40B4-BE49-F238E27FC236}">
                  <a16:creationId xmlns:a16="http://schemas.microsoft.com/office/drawing/2014/main" id="{475D76AB-8FC2-4AC4-B507-964489101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2085975"/>
              <a:ext cx="76200" cy="152400"/>
            </a:xfrm>
            <a:prstGeom prst="rect">
              <a:avLst/>
            </a:prstGeom>
            <a:solidFill>
              <a:srgbClr val="02030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30" name="AutoShape 35">
              <a:extLst>
                <a:ext uri="{FF2B5EF4-FFF2-40B4-BE49-F238E27FC236}">
                  <a16:creationId xmlns:a16="http://schemas.microsoft.com/office/drawing/2014/main" id="{C22259E5-2AA7-4EDB-8710-E1166EFDB7CF}"/>
                </a:ext>
              </a:extLst>
            </p:cNvPr>
            <p:cNvCxnSpPr>
              <a:cxnSpLocks noChangeShapeType="1"/>
              <a:stCxn id="25" idx="1"/>
              <a:endCxn id="29" idx="0"/>
            </p:cNvCxnSpPr>
            <p:nvPr/>
          </p:nvCxnSpPr>
          <p:spPr bwMode="auto">
            <a:xfrm rot="16200000" flipV="1">
              <a:off x="5422900" y="1200150"/>
              <a:ext cx="704850" cy="2476500"/>
            </a:xfrm>
            <a:prstGeom prst="bentConnector5">
              <a:avLst>
                <a:gd name="adj1" fmla="val 5403"/>
                <a:gd name="adj2" fmla="val -13014"/>
                <a:gd name="adj3" fmla="val 13243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Rectangle 36">
              <a:extLst>
                <a:ext uri="{FF2B5EF4-FFF2-40B4-BE49-F238E27FC236}">
                  <a16:creationId xmlns:a16="http://schemas.microsoft.com/office/drawing/2014/main" id="{4BBDD12F-0777-4DD5-BBEF-B7DFAFA79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575" y="2466975"/>
              <a:ext cx="990600" cy="6858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sz="2400">
                  <a:latin typeface="Tahoma" panose="020B0604030504040204" pitchFamily="34" charset="0"/>
                </a:rPr>
                <a:t>压缩机</a:t>
              </a:r>
            </a:p>
          </p:txBody>
        </p:sp>
        <p:sp>
          <p:nvSpPr>
            <p:cNvPr id="32" name="Rectangle 37">
              <a:extLst>
                <a:ext uri="{FF2B5EF4-FFF2-40B4-BE49-F238E27FC236}">
                  <a16:creationId xmlns:a16="http://schemas.microsoft.com/office/drawing/2014/main" id="{F857AD7D-8AFA-451C-8317-683CFC654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2695575"/>
              <a:ext cx="76200" cy="76200"/>
            </a:xfrm>
            <a:prstGeom prst="rect">
              <a:avLst/>
            </a:prstGeom>
            <a:solidFill>
              <a:srgbClr val="95A3E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Rectangle 38">
              <a:extLst>
                <a:ext uri="{FF2B5EF4-FFF2-40B4-BE49-F238E27FC236}">
                  <a16:creationId xmlns:a16="http://schemas.microsoft.com/office/drawing/2014/main" id="{3718DB6F-755E-4312-B3A6-FCFF15FEC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2847975"/>
              <a:ext cx="76200" cy="76200"/>
            </a:xfrm>
            <a:prstGeom prst="rect">
              <a:avLst/>
            </a:prstGeom>
            <a:solidFill>
              <a:srgbClr val="E31A0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Rectangle 39">
              <a:extLst>
                <a:ext uri="{FF2B5EF4-FFF2-40B4-BE49-F238E27FC236}">
                  <a16:creationId xmlns:a16="http://schemas.microsoft.com/office/drawing/2014/main" id="{2248618A-5AB8-40C0-9E9C-F611BB8E2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3975" y="2314575"/>
              <a:ext cx="228600" cy="990600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Text Box 40">
              <a:extLst>
                <a:ext uri="{FF2B5EF4-FFF2-40B4-BE49-F238E27FC236}">
                  <a16:creationId xmlns:a16="http://schemas.microsoft.com/office/drawing/2014/main" id="{C8D5AE74-7B15-4B6D-9DDF-16B97D758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2375" y="4067175"/>
              <a:ext cx="1295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200">
                  <a:latin typeface="Tahoma" panose="020B0604030504040204" pitchFamily="34" charset="0"/>
                  <a:ea typeface="黑体" panose="02010609060101010101" pitchFamily="49" charset="-122"/>
                </a:rPr>
                <a:t>按规定制冷剂充注量</a:t>
              </a:r>
            </a:p>
          </p:txBody>
        </p:sp>
        <p:sp>
          <p:nvSpPr>
            <p:cNvPr id="36" name="Line 41">
              <a:extLst>
                <a:ext uri="{FF2B5EF4-FFF2-40B4-BE49-F238E27FC236}">
                  <a16:creationId xmlns:a16="http://schemas.microsoft.com/office/drawing/2014/main" id="{84F15B8D-8CC8-4601-A4F3-6BF0BD053B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4375" y="3609975"/>
              <a:ext cx="1588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Rectangle 42">
            <a:extLst>
              <a:ext uri="{FF2B5EF4-FFF2-40B4-BE49-F238E27FC236}">
                <a16:creationId xmlns:a16="http://schemas.microsoft.com/office/drawing/2014/main" id="{118BBF11-B782-4172-8AF8-7DCC18B00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830263"/>
            <a:ext cx="2941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</a:rPr>
              <a:t>从高压侧加注制冷剂</a:t>
            </a:r>
          </a:p>
        </p:txBody>
      </p:sp>
    </p:spTree>
    <p:extLst>
      <p:ext uri="{BB962C8B-B14F-4D97-AF65-F5344CB8AC3E}">
        <p14:creationId xmlns:p14="http://schemas.microsoft.com/office/powerpoint/2010/main" val="28032196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17182" y="835660"/>
            <a:ext cx="108858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altLang="en-US" dirty="0"/>
              <a:t>空调系统制冷不足故障诊断</a:t>
            </a:r>
            <a:endParaRPr lang="zh-CN" altLang="en-US" dirty="0">
              <a:solidFill>
                <a:srgbClr val="3F3F3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）不制冷故障</a:t>
            </a:r>
          </a:p>
        </p:txBody>
      </p:sp>
      <p:pic>
        <p:nvPicPr>
          <p:cNvPr id="208088" name="图片 208088" descr="02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6549" y="1866900"/>
            <a:ext cx="6746079" cy="40430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47065" y="1038860"/>
            <a:ext cx="508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制冷不足</a:t>
            </a:r>
          </a:p>
        </p:txBody>
      </p:sp>
      <p:pic>
        <p:nvPicPr>
          <p:cNvPr id="208087" name="图片 208087" descr="02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1565" y="1644015"/>
            <a:ext cx="7733458" cy="417512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47065" y="987036"/>
            <a:ext cx="508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 err="1"/>
              <a:t>无暖风或暖风不足</a:t>
            </a:r>
            <a:endParaRPr lang="en-US" altLang="zh-CN" dirty="0"/>
          </a:p>
        </p:txBody>
      </p:sp>
      <p:pic>
        <p:nvPicPr>
          <p:cNvPr id="208086" name="图片 208086" descr="02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0350" y="1704963"/>
            <a:ext cx="8796653" cy="424855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219763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2.2</a:t>
            </a:r>
            <a:r>
              <a:rPr kumimoji="1" lang="zh-CN" altLang="en-US" dirty="0">
                <a:sym typeface="+mn-ea"/>
              </a:rPr>
              <a:t>：空调系统由于没有制冷剂导致不制冷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542290" y="958850"/>
            <a:ext cx="52635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dirty="0"/>
              <a:t>使用歧管压力表进行制冷剂的充注方法</a:t>
            </a:r>
          </a:p>
        </p:txBody>
      </p:sp>
      <p:pic>
        <p:nvPicPr>
          <p:cNvPr id="208084" name="图片 2080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8104" y="1508892"/>
            <a:ext cx="6510116" cy="4256908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6477637" y="6036310"/>
            <a:ext cx="4080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制冷剂罐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注入阀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低压手动阀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高压手动阀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低压表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高压表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接低压维修阀软管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接高压维修阀软管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空调压缩机</a:t>
            </a:r>
            <a:endParaRPr lang="zh-CN" altLang="en-US"/>
          </a:p>
        </p:txBody>
      </p:sp>
      <p:pic>
        <p:nvPicPr>
          <p:cNvPr id="56" name="图片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" t="2403" r="2840" b="5457"/>
          <a:stretch>
            <a:fillRect/>
          </a:stretch>
        </p:blipFill>
        <p:spPr>
          <a:xfrm>
            <a:off x="1243330" y="2334895"/>
            <a:ext cx="2881198" cy="34309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70330" y="5996305"/>
            <a:ext cx="23037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l—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手柄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制冷剂罐注入阀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螺柄</a:t>
            </a:r>
          </a:p>
          <a:p>
            <a:pPr indent="0" algn="ctr"/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注入阀接头  </a:t>
            </a:r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5—</a:t>
            </a:r>
            <a:r>
              <a:rPr lang="zh-CN" altLang="en-US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阀针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汽车车身电子技术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pic>
        <p:nvPicPr>
          <p:cNvPr id="100" name="图片 10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663" y="1290477"/>
            <a:ext cx="2793600" cy="23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111" name="图片 2081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5167" y="1290477"/>
            <a:ext cx="2793600" cy="23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图片 9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5671" y="1290477"/>
            <a:ext cx="2793600" cy="23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图片 9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6175" y="1290477"/>
            <a:ext cx="2793600" cy="23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97">
            <a:extLst>
              <a:ext uri="{FF2B5EF4-FFF2-40B4-BE49-F238E27FC236}">
                <a16:creationId xmlns:a16="http://schemas.microsoft.com/office/drawing/2014/main" id="{4ABCBCB3-D7E5-41BD-8790-98494291E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263" y="3927563"/>
            <a:ext cx="2794000" cy="2322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96">
            <a:extLst>
              <a:ext uri="{FF2B5EF4-FFF2-40B4-BE49-F238E27FC236}">
                <a16:creationId xmlns:a16="http://schemas.microsoft.com/office/drawing/2014/main" id="{5B3387E2-669F-419D-861F-C880B6863161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5167" y="3927563"/>
            <a:ext cx="2793600" cy="2322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5">
            <a:extLst>
              <a:ext uri="{FF2B5EF4-FFF2-40B4-BE49-F238E27FC236}">
                <a16:creationId xmlns:a16="http://schemas.microsoft.com/office/drawing/2014/main" id="{3BBED1B1-B49D-4F36-AC17-CDFD762EE41C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5671" y="3927563"/>
            <a:ext cx="2793600" cy="232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94">
            <a:extLst>
              <a:ext uri="{FF2B5EF4-FFF2-40B4-BE49-F238E27FC236}">
                <a16:creationId xmlns:a16="http://schemas.microsoft.com/office/drawing/2014/main" id="{BF4D03AD-A45E-4A04-A6D7-8E35B899FC69}"/>
              </a:ext>
            </a:extLst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6175" y="3927563"/>
            <a:ext cx="2793600" cy="23228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7F242432-AF23-4A78-B346-5E1466DBEB68}"/>
              </a:ext>
            </a:extLst>
          </p:cNvPr>
          <p:cNvSpPr txBox="1"/>
          <p:nvPr/>
        </p:nvSpPr>
        <p:spPr>
          <a:xfrm>
            <a:off x="204663" y="805244"/>
            <a:ext cx="612184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蒸发器清洗</a:t>
            </a:r>
            <a:r>
              <a:rPr lang="en-US" altLang="zh-CN" dirty="0"/>
              <a:t>-</a:t>
            </a:r>
            <a:r>
              <a:rPr lang="zh-CN" altLang="en-US" dirty="0"/>
              <a:t>步骤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299085" y="1023620"/>
            <a:ext cx="11631827" cy="5108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清洗蒸发器清洗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注意事项：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清洗前需确认空调及其他用电设备正常，方可施工。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清洗时需在车辆空调排水口下方放置污水盘。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可视蒸发箱清洗设备有液体时，严禁大幅度倾斜或倒置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清洗时应使清洗喷头与蒸发箱保持适当距离，对蒸发箱由上至下清洗，可以提高清洗效果。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清洗喷枪管路内部有摄像头信号线，请勿反复、过度弯折。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设备表面需避免液体滴落，如有液体滴落需及时擦拭干净。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施工结束后，需再次检查车辆空调系统是否工作正常。</a:t>
            </a:r>
            <a:endParaRPr lang="zh-CN" altLang="en-US" sz="2400" b="1" dirty="0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1237A5F6-01A9-4C37-A4CB-901FA72ED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085" y="116151"/>
            <a:ext cx="9189720" cy="604840"/>
          </a:xfrm>
        </p:spPr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568325" y="1010920"/>
            <a:ext cx="1031875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空调制冷系统结构认识</a:t>
            </a:r>
          </a:p>
        </p:txBody>
      </p:sp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75257C86-C497-43CB-A8E6-7BCBE2B6B6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477762"/>
              </p:ext>
            </p:extLst>
          </p:nvPr>
        </p:nvGraphicFramePr>
        <p:xfrm>
          <a:off x="911880" y="1418433"/>
          <a:ext cx="6992197" cy="499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位图图像" r:id="rId3" imgW="5563082" imgH="3970364" progId="Paint.Picture">
                  <p:embed/>
                </p:oleObj>
              </mc:Choice>
              <mc:Fallback>
                <p:oleObj name="位图图像" r:id="rId3" imgW="5563082" imgH="3970364" progId="Paint.Picture">
                  <p:embed/>
                  <p:pic>
                    <p:nvPicPr>
                      <p:cNvPr id="36866" name="Object 2">
                        <a:extLst>
                          <a:ext uri="{FF2B5EF4-FFF2-40B4-BE49-F238E27FC236}">
                            <a16:creationId xmlns:a16="http://schemas.microsoft.com/office/drawing/2014/main" id="{EB481C17-DF20-430A-A41B-A88B6CC353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880" y="1418433"/>
                        <a:ext cx="6992197" cy="4991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3">
            <a:extLst>
              <a:ext uri="{FF2B5EF4-FFF2-40B4-BE49-F238E27FC236}">
                <a16:creationId xmlns:a16="http://schemas.microsoft.com/office/drawing/2014/main" id="{37C13CB1-6798-4BA6-BB33-FA19C734AB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1738" y="2590203"/>
            <a:ext cx="18018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/>
              <a:t>A-</a:t>
            </a:r>
            <a:r>
              <a:rPr lang="zh-CN" altLang="en-US" sz="2400" b="1" dirty="0"/>
              <a:t>压缩机；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/>
              <a:t>B-</a:t>
            </a:r>
            <a:r>
              <a:rPr lang="zh-CN" altLang="en-US" sz="2400" b="1" dirty="0"/>
              <a:t>冷凝器；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/>
              <a:t>F-</a:t>
            </a:r>
            <a:r>
              <a:rPr lang="zh-CN" altLang="en-US" sz="2400" b="1" dirty="0"/>
              <a:t>膨胀阀；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/>
              <a:t>G-</a:t>
            </a:r>
            <a:r>
              <a:rPr lang="zh-CN" altLang="en-US" sz="2400" b="1" dirty="0"/>
              <a:t>蒸发器；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108" name="图片 2081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6" b="2708"/>
          <a:stretch>
            <a:fillRect/>
          </a:stretch>
        </p:blipFill>
        <p:spPr>
          <a:xfrm>
            <a:off x="2921973" y="1153297"/>
            <a:ext cx="8489543" cy="52576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200214" y="824675"/>
            <a:ext cx="10278110" cy="3683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lnSpc>
                <a:spcPct val="200000"/>
              </a:lnSpc>
            </a:pPr>
            <a:r>
              <a:rPr lang="en-US" altLang="zh-CN" b="1" dirty="0"/>
              <a:t>3.</a:t>
            </a:r>
            <a:r>
              <a:rPr lang="zh-CN" altLang="en-US" b="1" dirty="0"/>
              <a:t>制冷循环工作原理</a:t>
            </a:r>
          </a:p>
          <a:p>
            <a:pPr>
              <a:lnSpc>
                <a:spcPct val="20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）压缩过程</a:t>
            </a:r>
          </a:p>
          <a:p>
            <a:pPr>
              <a:lnSpc>
                <a:spcPct val="20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）冷凝过程</a:t>
            </a:r>
          </a:p>
          <a:p>
            <a:pPr>
              <a:lnSpc>
                <a:spcPct val="20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）膨胀过程</a:t>
            </a:r>
          </a:p>
          <a:p>
            <a:pPr>
              <a:lnSpc>
                <a:spcPct val="20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）蒸发过程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181232" y="885396"/>
            <a:ext cx="1181306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/>
              <a:t>制冷系统元件</a:t>
            </a:r>
            <a:r>
              <a:rPr lang="en-US" altLang="zh-CN" dirty="0"/>
              <a:t>-</a:t>
            </a:r>
            <a:r>
              <a:rPr lang="zh-CN" altLang="en-US" dirty="0"/>
              <a:t>压缩机</a:t>
            </a:r>
          </a:p>
          <a:p>
            <a:r>
              <a:rPr lang="zh-CN" altLang="en-US" dirty="0"/>
              <a:t>1）压缩机的控制范围</a:t>
            </a:r>
          </a:p>
          <a:p>
            <a:r>
              <a:rPr lang="zh-CN" altLang="en-US" dirty="0"/>
              <a:t>通过改变腔室压力，可在上止点（100%）和下止点（约5%）之间调节活塞的位置从而使压缩机达到所需的输出功率。在控制周期内，压缩机处于持续运转状态。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1B8CA5-95C7-4AAA-BA8B-E8F74AF3B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508" y="2800479"/>
            <a:ext cx="4630227" cy="343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FD1769-A699-4FA0-8D1C-7E758856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275" y="2689974"/>
            <a:ext cx="4036540" cy="365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107" name="图片 2081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965" y="2460062"/>
            <a:ext cx="3705911" cy="2391114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A953144-CCCD-4ABC-99D0-42050DB10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36362"/>
            <a:ext cx="5651500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ym typeface="+mn-ea"/>
              </a:rPr>
              <a:t>任务</a:t>
            </a:r>
            <a:r>
              <a:rPr kumimoji="1" lang="en-US" altLang="zh-CN" dirty="0">
                <a:sym typeface="+mn-ea"/>
              </a:rPr>
              <a:t>2.1</a:t>
            </a:r>
            <a:r>
              <a:rPr kumimoji="1" lang="zh-CN" altLang="en-US" dirty="0">
                <a:sym typeface="+mn-ea"/>
              </a:rPr>
              <a:t>：空调异味检测</a:t>
            </a:r>
            <a:br>
              <a:rPr kumimoji="1"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-104569" y="926494"/>
            <a:ext cx="111340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defRPr sz="240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）输出功率高，制冷能力强，腔室压力低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</Template>
  <TotalTime>94</TotalTime>
  <Words>1290</Words>
  <Application>Microsoft Office PowerPoint</Application>
  <PresentationFormat>宽屏</PresentationFormat>
  <Paragraphs>185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DengXian</vt:lpstr>
      <vt:lpstr>DengXian</vt:lpstr>
      <vt:lpstr>宋体</vt:lpstr>
      <vt:lpstr>微软雅黑</vt:lpstr>
      <vt:lpstr>Arial</vt:lpstr>
      <vt:lpstr>Tahoma</vt:lpstr>
      <vt:lpstr>Times New Roman</vt:lpstr>
      <vt:lpstr>Wingdings</vt:lpstr>
      <vt:lpstr>Office 主题</vt:lpstr>
      <vt:lpstr>位图图像</vt:lpstr>
      <vt:lpstr>模块一：汽车空调系统检测与维修</vt:lpstr>
      <vt:lpstr>PowerPoint 演示文稿</vt:lpstr>
      <vt:lpstr>任务2.1：空调异味检测</vt:lpstr>
      <vt:lpstr>任务2.1：空调异味检测 </vt:lpstr>
      <vt:lpstr>任务2.1：空调异味检测 </vt:lpstr>
      <vt:lpstr>任务2.1：空调异味检测 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 </vt:lpstr>
      <vt:lpstr>任务2.1：空调异味检测</vt:lpstr>
      <vt:lpstr>任务2.1：空调异味检测</vt:lpstr>
      <vt:lpstr>任务2.1：空调异味检测 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</vt:lpstr>
      <vt:lpstr>任务2.2：空调系统由于没有制冷剂导致不制冷 </vt:lpstr>
      <vt:lpstr>《汽车车身电子技术》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liu jun</cp:lastModifiedBy>
  <cp:revision>83</cp:revision>
  <dcterms:created xsi:type="dcterms:W3CDTF">2020-12-30T01:48:00Z</dcterms:created>
  <dcterms:modified xsi:type="dcterms:W3CDTF">2021-11-09T03:25:01Z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